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69.jpg" ContentType="image/jpg"/>
  <Override PartName="/ppt/media/image74.jpg" ContentType="image/jpg"/>
  <Override PartName="/ppt/media/image75.jpg" ContentType="image/jpg"/>
  <Override PartName="/ppt/media/image77.jpg" ContentType="image/jpg"/>
  <Override PartName="/ppt/media/image78.jpg" ContentType="image/jp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92.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40"/>
  </p:notesMasterIdLst>
  <p:handoutMasterIdLst>
    <p:handoutMasterId r:id="rId41"/>
  </p:handoutMasterIdLst>
  <p:sldIdLst>
    <p:sldId id="287" r:id="rId3"/>
    <p:sldId id="479" r:id="rId4"/>
    <p:sldId id="445" r:id="rId5"/>
    <p:sldId id="448" r:id="rId6"/>
    <p:sldId id="480" r:id="rId7"/>
    <p:sldId id="481" r:id="rId8"/>
    <p:sldId id="483" r:id="rId9"/>
    <p:sldId id="485" r:id="rId10"/>
    <p:sldId id="447" r:id="rId11"/>
    <p:sldId id="451" r:id="rId12"/>
    <p:sldId id="482" r:id="rId13"/>
    <p:sldId id="452" r:id="rId14"/>
    <p:sldId id="453" r:id="rId15"/>
    <p:sldId id="474" r:id="rId16"/>
    <p:sldId id="475" r:id="rId17"/>
    <p:sldId id="476" r:id="rId18"/>
    <p:sldId id="486" r:id="rId19"/>
    <p:sldId id="487" r:id="rId20"/>
    <p:sldId id="488" r:id="rId21"/>
    <p:sldId id="458" r:id="rId22"/>
    <p:sldId id="454" r:id="rId23"/>
    <p:sldId id="455" r:id="rId24"/>
    <p:sldId id="456" r:id="rId25"/>
    <p:sldId id="457" r:id="rId26"/>
    <p:sldId id="459" r:id="rId27"/>
    <p:sldId id="460" r:id="rId28"/>
    <p:sldId id="461" r:id="rId29"/>
    <p:sldId id="462" r:id="rId30"/>
    <p:sldId id="463" r:id="rId31"/>
    <p:sldId id="464" r:id="rId32"/>
    <p:sldId id="465" r:id="rId33"/>
    <p:sldId id="466" r:id="rId34"/>
    <p:sldId id="467" r:id="rId35"/>
    <p:sldId id="468" r:id="rId36"/>
    <p:sldId id="469" r:id="rId37"/>
    <p:sldId id="471" r:id="rId38"/>
    <p:sldId id="47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AAFA"/>
    <a:srgbClr val="2EAED8"/>
    <a:srgbClr val="F5AD5D"/>
    <a:srgbClr val="FFD000"/>
    <a:srgbClr val="00649D"/>
    <a:srgbClr val="F190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176" autoAdjust="0"/>
    <p:restoredTop sz="79692" autoAdjust="0"/>
  </p:normalViewPr>
  <p:slideViewPr>
    <p:cSldViewPr snapToGrid="0" snapToObjects="1">
      <p:cViewPr varScale="1">
        <p:scale>
          <a:sx n="50" d="100"/>
          <a:sy n="50" d="100"/>
        </p:scale>
        <p:origin x="360" y="160"/>
      </p:cViewPr>
      <p:guideLst>
        <p:guide orient="horz" pos="2160"/>
        <p:guide pos="3840"/>
      </p:guideLst>
    </p:cSldViewPr>
  </p:slideViewPr>
  <p:outlineViewPr>
    <p:cViewPr>
      <p:scale>
        <a:sx n="33" d="100"/>
        <a:sy n="33" d="100"/>
      </p:scale>
      <p:origin x="0" y="271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notesMaster" Target="notesMasters/notesMaster1.xml"/><Relationship Id="rId41" Type="http://schemas.openxmlformats.org/officeDocument/2006/relationships/handoutMaster" Target="handoutMasters/handout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9184D2-C5BD-479E-8AF1-A480E414E353}" type="datetimeFigureOut">
              <a:rPr lang="en-US" smtClean="0"/>
              <a:t>11/16/17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9CB961-99DF-487A-BCB1-B3DDBF6242B4}" type="slidenum">
              <a:rPr lang="en-US" smtClean="0"/>
              <a:t>‹#›</a:t>
            </a:fld>
            <a:endParaRPr lang="en-US"/>
          </a:p>
        </p:txBody>
      </p:sp>
    </p:spTree>
    <p:extLst>
      <p:ext uri="{BB962C8B-B14F-4D97-AF65-F5344CB8AC3E}">
        <p14:creationId xmlns:p14="http://schemas.microsoft.com/office/powerpoint/2010/main" val="1774818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B1CE7-047D-DE40-B732-872936385DBD}" type="datetimeFigureOut">
              <a:rPr lang="en-US" smtClean="0"/>
              <a:t>11/16/17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1EC8A-96DB-C14E-AD54-A6231A0885A9}" type="slidenum">
              <a:rPr lang="en-US" smtClean="0"/>
              <a:t>‹#›</a:t>
            </a:fld>
            <a:endParaRPr lang="en-US"/>
          </a:p>
        </p:txBody>
      </p:sp>
    </p:spTree>
    <p:extLst>
      <p:ext uri="{BB962C8B-B14F-4D97-AF65-F5344CB8AC3E}">
        <p14:creationId xmlns:p14="http://schemas.microsoft.com/office/powerpoint/2010/main" val="213417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data professionals?</a:t>
            </a:r>
          </a:p>
          <a:p>
            <a:r>
              <a:rPr lang="en-US" dirty="0" smtClean="0"/>
              <a:t>Quick round table of who you are and what you do </a:t>
            </a:r>
            <a:r>
              <a:rPr lang="is-IS" dirty="0" smtClean="0"/>
              <a:t>….</a:t>
            </a:r>
          </a:p>
          <a:p>
            <a:endParaRPr lang="is-IS" dirty="0" smtClean="0"/>
          </a:p>
          <a:p>
            <a:r>
              <a:rPr lang="en-US" baseline="0" dirty="0" smtClean="0"/>
              <a:t>Great! </a:t>
            </a:r>
            <a:br>
              <a:rPr lang="en-US" baseline="0" dirty="0" smtClean="0"/>
            </a:br>
            <a:r>
              <a:rPr lang="en-US" baseline="0" dirty="0" smtClean="0"/>
              <a:t>How many of you have heard of spark? Used spark? </a:t>
            </a:r>
          </a:p>
        </p:txBody>
      </p:sp>
      <p:sp>
        <p:nvSpPr>
          <p:cNvPr id="4" name="Slide Number Placeholder 3"/>
          <p:cNvSpPr>
            <a:spLocks noGrp="1"/>
          </p:cNvSpPr>
          <p:nvPr>
            <p:ph type="sldNum" sz="quarter" idx="10"/>
          </p:nvPr>
        </p:nvSpPr>
        <p:spPr/>
        <p:txBody>
          <a:bodyPr/>
          <a:lstStyle/>
          <a:p>
            <a:fld id="{DA61EC8A-96DB-C14E-AD54-A6231A0885A9}" type="slidenum">
              <a:rPr lang="en-US" smtClean="0"/>
              <a:t>1</a:t>
            </a:fld>
            <a:endParaRPr lang="en-US"/>
          </a:p>
        </p:txBody>
      </p:sp>
    </p:spTree>
    <p:extLst>
      <p:ext uri="{BB962C8B-B14F-4D97-AF65-F5344CB8AC3E}">
        <p14:creationId xmlns:p14="http://schemas.microsoft.com/office/powerpoint/2010/main" val="79252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Performant:</a:t>
            </a:r>
            <a:r>
              <a:rPr lang="en-US" b="1" baseline="0" dirty="0" smtClean="0"/>
              <a:t> </a:t>
            </a:r>
          </a:p>
          <a:p>
            <a:pPr marL="171450" indent="-171450">
              <a:buFontTx/>
              <a:buChar char="-"/>
            </a:pPr>
            <a:r>
              <a:rPr lang="en-US" baseline="0" dirty="0" smtClean="0"/>
              <a:t>Fast (20-100x faster when compared to Hadoop MapReduce)</a:t>
            </a:r>
          </a:p>
          <a:p>
            <a:endParaRPr lang="en-US" baseline="0" dirty="0" smtClean="0"/>
          </a:p>
          <a:p>
            <a:r>
              <a:rPr lang="en-US" b="1" baseline="0" dirty="0" smtClean="0"/>
              <a:t>Productive: </a:t>
            </a:r>
          </a:p>
          <a:p>
            <a:r>
              <a:rPr lang="en-US" baseline="0" dirty="0" smtClean="0"/>
              <a:t>-   Lesser code lines</a:t>
            </a:r>
          </a:p>
          <a:p>
            <a:pPr marL="171450" indent="-171450">
              <a:buFontTx/>
              <a:buChar char="-"/>
            </a:pPr>
            <a:r>
              <a:rPr lang="en-US" baseline="0" dirty="0" smtClean="0"/>
              <a:t>One of the reasons for increased productivity is the fact that Spark comes with a set of classes and methods that allow a programmer to get to the desired result faster. MapReduce did not have those pre-built capabilities. </a:t>
            </a:r>
          </a:p>
          <a:p>
            <a:pPr marL="171450" indent="-171450">
              <a:buFontTx/>
              <a:buChar char="-"/>
            </a:pPr>
            <a:r>
              <a:rPr lang="en-US" baseline="0" dirty="0" smtClean="0"/>
              <a:t>NOTE: having pre-built capabilities does not necessarily remove the learning curve to become competent with the product.</a:t>
            </a:r>
          </a:p>
          <a:p>
            <a:endParaRPr lang="en-US" baseline="0" dirty="0" smtClean="0"/>
          </a:p>
          <a:p>
            <a:r>
              <a:rPr lang="en-US" b="1" baseline="0" dirty="0" smtClean="0"/>
              <a:t>Leverage Existing Investments:</a:t>
            </a:r>
          </a:p>
          <a:p>
            <a:pPr marL="171450" indent="-171450">
              <a:buFontTx/>
              <a:buChar char="-"/>
            </a:pPr>
            <a:r>
              <a:rPr lang="en-US" b="0" baseline="0" dirty="0" smtClean="0"/>
              <a:t>You can still use your Hadoop environment</a:t>
            </a:r>
          </a:p>
          <a:p>
            <a:pPr marL="171450" indent="-171450">
              <a:buFontTx/>
              <a:buChar char="-"/>
            </a:pPr>
            <a:r>
              <a:rPr lang="en-US" dirty="0" smtClean="0"/>
              <a:t>No wastage</a:t>
            </a:r>
            <a:r>
              <a:rPr lang="is-IS" dirty="0" smtClean="0"/>
              <a:t>….</a:t>
            </a:r>
          </a:p>
          <a:p>
            <a:endParaRPr lang="is-IS" dirty="0" smtClean="0"/>
          </a:p>
          <a:p>
            <a:r>
              <a:rPr lang="is-IS" b="1" dirty="0" smtClean="0"/>
              <a:t>Improves with Age:</a:t>
            </a:r>
          </a:p>
          <a:p>
            <a:pPr marL="171450" indent="-171450">
              <a:buFontTx/>
              <a:buChar char="-"/>
            </a:pPr>
            <a:r>
              <a:rPr lang="is-IS" dirty="0" smtClean="0"/>
              <a:t>Extremely popular</a:t>
            </a:r>
          </a:p>
          <a:p>
            <a:pPr marL="171450" indent="-171450">
              <a:buFontTx/>
              <a:buChar char="-"/>
            </a:pPr>
            <a:r>
              <a:rPr lang="is-IS" dirty="0" smtClean="0"/>
              <a:t>Code</a:t>
            </a:r>
            <a:r>
              <a:rPr lang="is-IS" baseline="0" dirty="0" smtClean="0"/>
              <a:t> evolves quickly</a:t>
            </a:r>
          </a:p>
          <a:p>
            <a:pPr marL="171450" indent="-171450">
              <a:buFontTx/>
              <a:buChar char="-"/>
            </a:pPr>
            <a:r>
              <a:rPr lang="is-IS" baseline="0" dirty="0" smtClean="0"/>
              <a:t>Becomes easier to use by the day...</a:t>
            </a:r>
          </a:p>
          <a:p>
            <a:r>
              <a:rPr lang="en-US" baseline="0" dirty="0" smtClean="0"/>
              <a:t>* Spark is the largest and most active Apache project. As we’ll see later, the product has evolved quickly and will</a:t>
            </a:r>
          </a:p>
          <a:p>
            <a:r>
              <a:rPr lang="en-US" baseline="0" dirty="0" smtClean="0"/>
              <a:t>certainly continue to do so for quite a while.</a:t>
            </a:r>
            <a:endParaRPr lang="en-US" dirty="0" smtClean="0"/>
          </a:p>
        </p:txBody>
      </p:sp>
      <p:sp>
        <p:nvSpPr>
          <p:cNvPr id="4" name="Slide Number Placeholder 3"/>
          <p:cNvSpPr>
            <a:spLocks noGrp="1"/>
          </p:cNvSpPr>
          <p:nvPr>
            <p:ph type="sldNum" sz="quarter" idx="10"/>
          </p:nvPr>
        </p:nvSpPr>
        <p:spPr/>
        <p:txBody>
          <a:bodyPr/>
          <a:lstStyle/>
          <a:p>
            <a:fld id="{DA61EC8A-96DB-C14E-AD54-A6231A0885A9}" type="slidenum">
              <a:rPr lang="en-US" smtClean="0"/>
              <a:t>12</a:t>
            </a:fld>
            <a:endParaRPr lang="en-US"/>
          </a:p>
        </p:txBody>
      </p:sp>
    </p:spTree>
    <p:extLst>
      <p:ext uri="{BB962C8B-B14F-4D97-AF65-F5344CB8AC3E}">
        <p14:creationId xmlns:p14="http://schemas.microsoft.com/office/powerpoint/2010/main" val="1999322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379413" y="696913"/>
            <a:ext cx="6188075" cy="3481387"/>
          </a:xfrm>
          <a:ln/>
        </p:spPr>
      </p:sp>
      <p:sp>
        <p:nvSpPr>
          <p:cNvPr id="3" name="Notes Placeholder 2"/>
          <p:cNvSpPr>
            <a:spLocks noGrp="1"/>
          </p:cNvSpPr>
          <p:nvPr>
            <p:ph type="body" idx="1"/>
          </p:nvPr>
        </p:nvSpPr>
        <p:spPr>
          <a:xfrm>
            <a:off x="373940" y="4488041"/>
            <a:ext cx="6005122" cy="4425772"/>
          </a:xfrm>
        </p:spPr>
        <p:txBody>
          <a:bodyPr/>
          <a:lstStyle/>
          <a:p>
            <a:r>
              <a:rPr lang="en-US" altLang="en-US" sz="1100" b="0" dirty="0"/>
              <a:t>From a Notebook in DSX you can use IBM Analytics for Apache Spark to blend multiple data types, sources, and workloads. IBM Analytics for Apache Spark is a fully managed</a:t>
            </a:r>
            <a:r>
              <a:rPr lang="en-US" altLang="en-US" sz="1100" b="0" baseline="0" dirty="0"/>
              <a:t> service on </a:t>
            </a:r>
            <a:r>
              <a:rPr lang="en-US" altLang="en-US" sz="1100" b="0" baseline="0" dirty="0" err="1"/>
              <a:t>Bluemix</a:t>
            </a:r>
            <a:r>
              <a:rPr lang="en-US" altLang="en-US" sz="1100" b="0" baseline="0" dirty="0"/>
              <a:t>.</a:t>
            </a:r>
            <a:endParaRPr lang="en-US" altLang="en-US" sz="1100" b="0" dirty="0"/>
          </a:p>
          <a:p>
            <a:r>
              <a:rPr lang="en-CA" altLang="en-US" sz="1100" dirty="0">
                <a:latin typeface="Calibri" charset="0"/>
                <a:ea typeface="ＭＳ Ｐゴシック" charset="-128"/>
                <a:cs typeface="Arial" charset="0"/>
              </a:rPr>
              <a:t>For example, Spark SQL is available to address the needs of so many of our current customers and partners that want to be able to work with their traditional relational databases, using a performant and powerful technology like Spark, but be able to do so</a:t>
            </a:r>
            <a:r>
              <a:rPr lang="en-CA" altLang="en-US" sz="1100" baseline="0" dirty="0">
                <a:latin typeface="Calibri" charset="0"/>
                <a:ea typeface="ＭＳ Ｐゴシック" charset="-128"/>
                <a:cs typeface="Arial" charset="0"/>
              </a:rPr>
              <a:t> </a:t>
            </a:r>
            <a:r>
              <a:rPr lang="en-CA" altLang="en-US" sz="1100" dirty="0">
                <a:latin typeface="Calibri" charset="0"/>
                <a:ea typeface="ＭＳ Ｐゴシック" charset="-128"/>
                <a:cs typeface="Arial" charset="0"/>
              </a:rPr>
              <a:t>without needing to know how to code MapReduce jobs in Java. Using </a:t>
            </a:r>
            <a:r>
              <a:rPr lang="en-CA" altLang="en-US" sz="1100" dirty="0" err="1">
                <a:latin typeface="Calibri" charset="0"/>
                <a:ea typeface="ＭＳ Ｐゴシック" charset="-128"/>
                <a:cs typeface="Arial" charset="0"/>
              </a:rPr>
              <a:t>SparkSQL</a:t>
            </a:r>
            <a:r>
              <a:rPr lang="en-CA" altLang="en-US" sz="1100" dirty="0">
                <a:latin typeface="Calibri" charset="0"/>
                <a:ea typeface="ＭＳ Ｐゴシック" charset="-128"/>
                <a:cs typeface="Arial" charset="0"/>
              </a:rPr>
              <a:t>, a developer can apply their knowledge of SQL statements directly in Spark code, and tap into a large number of relational databases Spark supports in order to apply in-memory analytics over bread and butter relational SQL databases.</a:t>
            </a:r>
          </a:p>
          <a:p>
            <a:r>
              <a:rPr lang="en-CA" altLang="en-US" sz="1100" dirty="0">
                <a:latin typeface="Calibri" charset="0"/>
                <a:ea typeface="ＭＳ Ｐゴシック" charset="-128"/>
                <a:cs typeface="Arial" charset="0"/>
              </a:rPr>
              <a:t>And</a:t>
            </a:r>
            <a:r>
              <a:rPr lang="en-CA" altLang="en-US" sz="1100" baseline="0" dirty="0">
                <a:latin typeface="Calibri" charset="0"/>
                <a:ea typeface="ＭＳ Ｐゴシック" charset="-128"/>
                <a:cs typeface="Arial" charset="0"/>
              </a:rPr>
              <a:t> beyond </a:t>
            </a:r>
            <a:r>
              <a:rPr lang="en-CA" altLang="en-US" sz="1100" baseline="0" dirty="0" err="1">
                <a:latin typeface="Calibri" charset="0"/>
                <a:ea typeface="ＭＳ Ｐゴシック" charset="-128"/>
                <a:cs typeface="Arial" charset="0"/>
              </a:rPr>
              <a:t>SparkSQL</a:t>
            </a:r>
            <a:r>
              <a:rPr lang="en-CA" altLang="en-US" sz="1100" baseline="0" dirty="0">
                <a:latin typeface="Calibri" charset="0"/>
                <a:ea typeface="ＭＳ Ｐゴシック" charset="-128"/>
                <a:cs typeface="Arial" charset="0"/>
              </a:rPr>
              <a:t>, we can attack new problems with Spark’s machine learning library, Spark Streaming, and Graph. The power of Spark is the ease of developing analytics applications using a unified framework across all of these libraries. For more details on this please check the appendix of this deck.</a:t>
            </a:r>
            <a:endParaRPr lang="en-CA" altLang="en-US" sz="1100" dirty="0">
              <a:latin typeface="Calibri" charset="0"/>
              <a:ea typeface="ＭＳ Ｐゴシック" charset="-128"/>
              <a:cs typeface="Arial" charset="0"/>
            </a:endParaRPr>
          </a:p>
          <a:p>
            <a:r>
              <a:rPr lang="en-CA" altLang="en-US" sz="1100" dirty="0">
                <a:latin typeface="Calibri" charset="0"/>
                <a:ea typeface="ＭＳ Ｐゴシック" charset="-128"/>
                <a:cs typeface="Arial" charset="0"/>
              </a:rPr>
              <a:t>Towards the bottom of the slide, I've highlighted the connection opportunities we have with Spark today – and keep in mind that this list is not exhaustive and is ever-expanding. Focus your attention particularly on the integrations with the IBM portfolio (on the left) that we support currently. Of course, the logical fits are there: connect Spark to BigInsights On-Premises or BigInsights on Cloud to land your data in HDFS and access the suite of enterprise-grade technologies we support atop BigInsights. But consider as well the dramatic innovations in areas like our button-push connectivity to databases like </a:t>
            </a:r>
            <a:r>
              <a:rPr lang="en-CA" altLang="en-US" sz="1100" dirty="0" err="1">
                <a:latin typeface="Calibri" charset="0"/>
                <a:ea typeface="ＭＳ Ｐゴシック" charset="-128"/>
                <a:cs typeface="Arial" charset="0"/>
              </a:rPr>
              <a:t>NoSQL</a:t>
            </a:r>
            <a:r>
              <a:rPr lang="en-CA" altLang="en-US" sz="1100" dirty="0">
                <a:latin typeface="Calibri" charset="0"/>
                <a:ea typeface="ＭＳ Ｐゴシック" charset="-128"/>
                <a:cs typeface="Arial" charset="0"/>
              </a:rPr>
              <a:t> database-as-a-service </a:t>
            </a:r>
            <a:r>
              <a:rPr lang="en-CA" altLang="en-US" sz="1100" dirty="0" err="1">
                <a:latin typeface="Calibri" charset="0"/>
                <a:ea typeface="ＭＳ Ｐゴシック" charset="-128"/>
                <a:cs typeface="Arial" charset="0"/>
              </a:rPr>
              <a:t>Cloudant</a:t>
            </a:r>
            <a:r>
              <a:rPr lang="en-CA" altLang="en-US" sz="1100" dirty="0">
                <a:latin typeface="Calibri" charset="0"/>
                <a:ea typeface="ＭＳ Ｐゴシック" charset="-128"/>
                <a:cs typeface="Arial" charset="0"/>
              </a:rPr>
              <a:t>. Application developers, Web services, and mobile apps now have direct-line access to an in-memory analytic processing framework that can even handle near-real time ingest of data from Internet of Things data streams and messaging hubs.</a:t>
            </a:r>
          </a:p>
          <a:p>
            <a:r>
              <a:rPr lang="en-CA" altLang="en-US" sz="1100" dirty="0">
                <a:latin typeface="Calibri" charset="0"/>
                <a:ea typeface="ＭＳ Ｐゴシック" charset="-128"/>
                <a:cs typeface="Arial" charset="0"/>
              </a:rPr>
              <a:t>The</a:t>
            </a:r>
            <a:r>
              <a:rPr lang="en-CA" altLang="en-US" sz="1100" baseline="0" dirty="0">
                <a:latin typeface="Calibri" charset="0"/>
                <a:ea typeface="ＭＳ Ｐゴシック" charset="-128"/>
                <a:cs typeface="Arial" charset="0"/>
              </a:rPr>
              <a:t> best practice for the Spark service is using object storage (Swift) as the data store.</a:t>
            </a:r>
            <a:endParaRPr lang="en-CA" altLang="en-US" sz="1100" dirty="0">
              <a:latin typeface="Calibri" charset="0"/>
              <a:ea typeface="ＭＳ Ｐゴシック" charset="-128"/>
              <a:cs typeface="Arial" charset="0"/>
            </a:endParaRPr>
          </a:p>
        </p:txBody>
      </p:sp>
      <p:sp>
        <p:nvSpPr>
          <p:cNvPr id="32772"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35EF1764-2F47-6942-A248-7564BB6890D8}" type="slidenum">
              <a:rPr lang="en-US" altLang="en-US"/>
              <a:pPr/>
              <a:t>13</a:t>
            </a:fld>
            <a:endParaRPr lang="en-US" altLang="en-US"/>
          </a:p>
        </p:txBody>
      </p:sp>
    </p:spTree>
    <p:extLst>
      <p:ext uri="{BB962C8B-B14F-4D97-AF65-F5344CB8AC3E}">
        <p14:creationId xmlns:p14="http://schemas.microsoft.com/office/powerpoint/2010/main" val="6439017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dirty="0" smtClean="0"/>
              <a:t> Repo:</a:t>
            </a:r>
            <a:r>
              <a:rPr lang="en-US" baseline="0" dirty="0" smtClean="0"/>
              <a:t> https://</a:t>
            </a:r>
            <a:r>
              <a:rPr lang="en-US" baseline="0" dirty="0" err="1" smtClean="0"/>
              <a:t>github.com</a:t>
            </a:r>
            <a:r>
              <a:rPr lang="en-US" baseline="0" dirty="0" smtClean="0"/>
              <a:t>/</a:t>
            </a:r>
            <a:r>
              <a:rPr lang="en-US" baseline="0" dirty="0" err="1" smtClean="0"/>
              <a:t>lindsaywithers</a:t>
            </a:r>
            <a:r>
              <a:rPr lang="en-US" baseline="0" dirty="0" smtClean="0"/>
              <a:t>/</a:t>
            </a:r>
            <a:r>
              <a:rPr lang="en-US" baseline="0" dirty="0" err="1" smtClean="0"/>
              <a:t>dsx</a:t>
            </a:r>
            <a:r>
              <a:rPr lang="en-US" baseline="0" dirty="0" smtClean="0"/>
              <a:t>-spark</a:t>
            </a:r>
            <a:endParaRPr lang="en-US" sz="120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61EC8A-96DB-C14E-AD54-A6231A0885A9}" type="slidenum">
              <a:rPr lang="en-US" smtClean="0"/>
              <a:t>14</a:t>
            </a:fld>
            <a:endParaRPr lang="en-US"/>
          </a:p>
        </p:txBody>
      </p:sp>
    </p:spTree>
    <p:extLst>
      <p:ext uri="{BB962C8B-B14F-4D97-AF65-F5344CB8AC3E}">
        <p14:creationId xmlns:p14="http://schemas.microsoft.com/office/powerpoint/2010/main" val="1108887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is a distributed processing framework.</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20</a:t>
            </a:fld>
            <a:endParaRPr lang="en-US"/>
          </a:p>
        </p:txBody>
      </p:sp>
    </p:spTree>
    <p:extLst>
      <p:ext uri="{BB962C8B-B14F-4D97-AF65-F5344CB8AC3E}">
        <p14:creationId xmlns:p14="http://schemas.microsoft.com/office/powerpoint/2010/main" val="12812040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sz="1200" dirty="0" smtClean="0"/>
              <a:t>Spark includes a set of core libraries that enable various analytic methods which can process data from many sources (Spark is completely agnostic to data sources)</a:t>
            </a:r>
          </a:p>
          <a:p>
            <a:pPr marL="171450" indent="-171450">
              <a:buFontTx/>
              <a:buChar char="-"/>
            </a:pPr>
            <a:endParaRPr lang="en-US" sz="1200" dirty="0" smtClean="0"/>
          </a:p>
          <a:p>
            <a:pPr marL="0" indent="0">
              <a:buFontTx/>
              <a:buNone/>
            </a:pPr>
            <a:r>
              <a:rPr lang="en-US" sz="1200" dirty="0" smtClean="0"/>
              <a:t>Along</a:t>
            </a:r>
            <a:r>
              <a:rPr lang="en-US" sz="1200" baseline="0" dirty="0" smtClean="0"/>
              <a:t> the bottom are the large variety of data sources and formats that can be supported, both on premise or cloud</a:t>
            </a:r>
          </a:p>
          <a:p>
            <a:pPr marL="0" indent="0">
              <a:buFontTx/>
              <a:buNone/>
            </a:pPr>
            <a:endParaRPr lang="en-US" sz="1200" baseline="0" dirty="0" smtClean="0"/>
          </a:p>
          <a:p>
            <a:pPr marL="0" indent="0">
              <a:buFontTx/>
              <a:buNone/>
            </a:pPr>
            <a:r>
              <a:rPr lang="en-US" sz="1200" baseline="0" dirty="0" smtClean="0"/>
              <a:t>In the middle, is the general compute engine, which handles distributed tasks, dispatching and basic I/O functions</a:t>
            </a:r>
          </a:p>
          <a:p>
            <a:pPr marL="0" indent="0">
              <a:buFontTx/>
              <a:buNone/>
            </a:pPr>
            <a:endParaRPr lang="en-US" sz="1200" baseline="0" dirty="0" smtClean="0"/>
          </a:p>
          <a:p>
            <a:pPr marL="0" indent="0">
              <a:buFontTx/>
              <a:buNone/>
            </a:pPr>
            <a:r>
              <a:rPr lang="en-US" sz="1200" baseline="0" dirty="0" smtClean="0"/>
              <a:t>At the top – are the Spark libraries</a:t>
            </a:r>
            <a:endParaRPr lang="en-US" dirty="0"/>
          </a:p>
        </p:txBody>
      </p:sp>
      <p:sp>
        <p:nvSpPr>
          <p:cNvPr id="4" name="Slide Number Placeholder 3"/>
          <p:cNvSpPr>
            <a:spLocks noGrp="1"/>
          </p:cNvSpPr>
          <p:nvPr>
            <p:ph type="sldNum" sz="quarter" idx="10"/>
          </p:nvPr>
        </p:nvSpPr>
        <p:spPr/>
        <p:txBody>
          <a:bodyPr/>
          <a:lstStyle/>
          <a:p>
            <a:fld id="{6F301D60-6632-294B-B9FF-6873F1590039}" type="slidenum">
              <a:rPr lang="en-US" smtClean="0"/>
              <a:t>21</a:t>
            </a:fld>
            <a:endParaRPr lang="en-US"/>
          </a:p>
        </p:txBody>
      </p:sp>
    </p:spTree>
    <p:extLst>
      <p:ext uri="{BB962C8B-B14F-4D97-AF65-F5344CB8AC3E}">
        <p14:creationId xmlns:p14="http://schemas.microsoft.com/office/powerpoint/2010/main" val="11426365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Times New Roman" charset="0"/>
                <a:ea typeface="MS PGothic" charset="-128"/>
              </a:rPr>
              <a:t>Note that </a:t>
            </a:r>
            <a:r>
              <a:rPr lang="en-US" altLang="en-US" dirty="0" err="1" smtClean="0">
                <a:latin typeface="Times New Roman" charset="0"/>
                <a:ea typeface="MS PGothic" charset="-128"/>
              </a:rPr>
              <a:t>DataFrames</a:t>
            </a:r>
            <a:r>
              <a:rPr lang="en-US" altLang="en-US" dirty="0" smtClean="0">
                <a:latin typeface="Times New Roman" charset="0"/>
                <a:ea typeface="MS PGothic" charset="-128"/>
              </a:rPr>
              <a:t> are datasets that make the data look like relational tables. </a:t>
            </a:r>
          </a:p>
          <a:p>
            <a:endParaRPr lang="en-US" altLang="en-US" dirty="0" smtClean="0">
              <a:latin typeface="Times New Roman" charset="0"/>
              <a:ea typeface="MS PGothic" charset="-128"/>
            </a:endParaRPr>
          </a:p>
          <a:p>
            <a:r>
              <a:rPr lang="en-US" altLang="en-US" dirty="0" smtClean="0">
                <a:latin typeface="Times New Roman" charset="0"/>
                <a:ea typeface="MS PGothic" charset="-128"/>
              </a:rPr>
              <a:t>From this</a:t>
            </a:r>
            <a:r>
              <a:rPr lang="en-US" altLang="en-US" baseline="0" dirty="0" smtClean="0">
                <a:latin typeface="Times New Roman" charset="0"/>
                <a:ea typeface="MS PGothic" charset="-128"/>
              </a:rPr>
              <a:t> chart</a:t>
            </a:r>
            <a:r>
              <a:rPr lang="en-US" altLang="en-US" dirty="0" smtClean="0">
                <a:latin typeface="Times New Roman" charset="0"/>
                <a:ea typeface="MS PGothic" charset="-128"/>
              </a:rPr>
              <a:t>, we can conclude that SQL access to data is the most popular</a:t>
            </a:r>
            <a:r>
              <a:rPr lang="en-US" altLang="en-US" baseline="0" dirty="0" smtClean="0">
                <a:latin typeface="Times New Roman" charset="0"/>
                <a:ea typeface="MS PGothic" charset="-128"/>
              </a:rPr>
              <a:t> i</a:t>
            </a:r>
            <a:r>
              <a:rPr lang="en-US" altLang="en-US" dirty="0" smtClean="0">
                <a:latin typeface="Times New Roman" charset="0"/>
                <a:ea typeface="MS PGothic" charset="-128"/>
              </a:rPr>
              <a:t>nterface used. Some would say it is ironic considering all the NoSQL hoopla of the last several years. This points to the fact that people want</a:t>
            </a:r>
            <a:r>
              <a:rPr lang="en-US" altLang="en-US" baseline="0" dirty="0" smtClean="0">
                <a:latin typeface="Times New Roman" charset="0"/>
                <a:ea typeface="MS PGothic" charset="-128"/>
              </a:rPr>
              <a:t> m</a:t>
            </a:r>
            <a:r>
              <a:rPr lang="en-US" altLang="en-US" dirty="0" smtClean="0">
                <a:latin typeface="Times New Roman" charset="0"/>
                <a:ea typeface="MS PGothic" charset="-128"/>
              </a:rPr>
              <a:t>ore productivity through the use of simpler interfaces. The SQL approach has that advantage and also potentially removes many performance burdens</a:t>
            </a:r>
            <a:r>
              <a:rPr lang="en-US" altLang="en-US" baseline="0" dirty="0" smtClean="0">
                <a:latin typeface="Times New Roman" charset="0"/>
                <a:ea typeface="MS PGothic" charset="-128"/>
              </a:rPr>
              <a:t> </a:t>
            </a:r>
            <a:r>
              <a:rPr lang="en-US" altLang="en-US" dirty="0" smtClean="0">
                <a:latin typeface="Times New Roman" charset="0"/>
                <a:ea typeface="MS PGothic" charset="-128"/>
              </a:rPr>
              <a:t>from a programmer.</a:t>
            </a:r>
          </a:p>
          <a:p>
            <a:endParaRPr lang="en-US" altLang="en-US" dirty="0" smtClean="0">
              <a:latin typeface="Times New Roman" charset="0"/>
              <a:ea typeface="MS PGothic" charset="-128"/>
            </a:endParaRPr>
          </a:p>
          <a:p>
            <a:r>
              <a:rPr lang="en-US" altLang="en-US" dirty="0" smtClean="0">
                <a:latin typeface="Times New Roman" charset="0"/>
                <a:ea typeface="MS PGothic" charset="-128"/>
              </a:rPr>
              <a:t>***</a:t>
            </a:r>
            <a:r>
              <a:rPr lang="en-US" altLang="en-US" baseline="0" dirty="0" smtClean="0">
                <a:latin typeface="Times New Roman" charset="0"/>
                <a:ea typeface="MS PGothic" charset="-128"/>
              </a:rPr>
              <a:t> </a:t>
            </a:r>
            <a:r>
              <a:rPr lang="en-US" altLang="en-US" dirty="0" smtClean="0">
                <a:latin typeface="Times New Roman" charset="0"/>
                <a:ea typeface="MS PGothic" charset="-128"/>
              </a:rPr>
              <a:t>We will get hands on with </a:t>
            </a:r>
            <a:r>
              <a:rPr lang="en-US" altLang="en-US" dirty="0" err="1" smtClean="0">
                <a:latin typeface="Times New Roman" charset="0"/>
                <a:ea typeface="MS PGothic" charset="-128"/>
              </a:rPr>
              <a:t>SparkSQL</a:t>
            </a:r>
            <a:r>
              <a:rPr lang="en-US" altLang="en-US" baseline="0" dirty="0" smtClean="0">
                <a:latin typeface="Times New Roman" charset="0"/>
                <a:ea typeface="MS PGothic" charset="-128"/>
              </a:rPr>
              <a:t> in Lab 2 today</a:t>
            </a:r>
          </a:p>
          <a:p>
            <a:r>
              <a:rPr lang="en-US" altLang="en-US" baseline="0" dirty="0" smtClean="0">
                <a:latin typeface="Times New Roman" charset="0"/>
                <a:ea typeface="MS PGothic" charset="-128"/>
              </a:rPr>
              <a:t>*** We will also get hands on with </a:t>
            </a:r>
            <a:r>
              <a:rPr lang="en-US" altLang="en-US" baseline="0" dirty="0" err="1" smtClean="0">
                <a:latin typeface="Times New Roman" charset="0"/>
                <a:ea typeface="MS PGothic" charset="-128"/>
              </a:rPr>
              <a:t>MLlib</a:t>
            </a:r>
            <a:r>
              <a:rPr lang="en-US" altLang="en-US" baseline="0" dirty="0" smtClean="0">
                <a:latin typeface="Times New Roman" charset="0"/>
                <a:ea typeface="MS PGothic" charset="-128"/>
              </a:rPr>
              <a:t> in Lab 3</a:t>
            </a:r>
          </a:p>
          <a:p>
            <a:pPr marL="171450" indent="-171450">
              <a:buFontTx/>
              <a:buChar char="-"/>
            </a:pPr>
            <a:endParaRPr lang="en-US" altLang="en-US" dirty="0" smtClean="0">
              <a:latin typeface="Times New Roman" charset="0"/>
              <a:ea typeface="MS PGothic" charset="-128"/>
            </a:endParaRPr>
          </a:p>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22</a:t>
            </a:fld>
            <a:endParaRPr lang="en-US"/>
          </a:p>
        </p:txBody>
      </p:sp>
    </p:spTree>
    <p:extLst>
      <p:ext uri="{BB962C8B-B14F-4D97-AF65-F5344CB8AC3E}">
        <p14:creationId xmlns:p14="http://schemas.microsoft.com/office/powerpoint/2010/main" val="2100053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Reference:</a:t>
            </a:r>
            <a:r>
              <a:rPr lang="en-US" baseline="0" dirty="0" smtClean="0"/>
              <a:t> Survey by </a:t>
            </a:r>
            <a:r>
              <a:rPr lang="en-US" baseline="0" dirty="0" err="1" smtClean="0"/>
              <a:t>Databricks</a:t>
            </a:r>
            <a:endParaRPr lang="en-US" baseline="0" dirty="0" smtClean="0"/>
          </a:p>
          <a:p>
            <a:endParaRPr lang="en-US" baseline="0" dirty="0" smtClean="0"/>
          </a:p>
          <a:p>
            <a:r>
              <a:rPr lang="en-US" baseline="0" dirty="0" smtClean="0"/>
              <a:t>This chart shows that usage of programming languages is changing</a:t>
            </a:r>
            <a:r>
              <a:rPr lang="is-IS" baseline="0" dirty="0" smtClean="0"/>
              <a:t>… This is not to say that scala is becoming less popular, it is likely because the type of people adopting Spark are coming more and more from a data science background which favors the use of Python and R.</a:t>
            </a:r>
          </a:p>
          <a:p>
            <a:r>
              <a:rPr lang="is-IS" baseline="0" dirty="0" smtClean="0"/>
              <a:t>**More data scientists are using Spark**</a:t>
            </a: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23</a:t>
            </a:fld>
            <a:endParaRPr lang="en-US"/>
          </a:p>
        </p:txBody>
      </p:sp>
    </p:spTree>
    <p:extLst>
      <p:ext uri="{BB962C8B-B14F-4D97-AF65-F5344CB8AC3E}">
        <p14:creationId xmlns:p14="http://schemas.microsoft.com/office/powerpoint/2010/main" val="563930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171450" indent="-171450">
              <a:buFontTx/>
              <a:buChar char="-"/>
            </a:pPr>
            <a:r>
              <a:rPr lang="en-US" baseline="0" dirty="0" smtClean="0"/>
              <a:t>We are all in on spark</a:t>
            </a:r>
          </a:p>
          <a:p>
            <a:pPr marL="171450" indent="-171450">
              <a:buFontTx/>
              <a:buChar char="-"/>
            </a:pPr>
            <a:r>
              <a:rPr lang="en-US" baseline="0" dirty="0" smtClean="0"/>
              <a:t>We have a center in San Francisco where our engineers are dedicated to contributing to spark, they do not work on any other project</a:t>
            </a:r>
          </a:p>
          <a:p>
            <a:pPr marL="171450" indent="-171450">
              <a:buFontTx/>
              <a:buChar char="-"/>
            </a:pPr>
            <a:r>
              <a:rPr lang="en-US" baseline="0" dirty="0" smtClean="0"/>
              <a:t>We aim to hire about 300 engineers, we are as many 70 as of now</a:t>
            </a:r>
          </a:p>
          <a:p>
            <a:pPr marL="171450" indent="-171450">
              <a:buFontTx/>
              <a:buChar char="-"/>
            </a:pPr>
            <a:r>
              <a:rPr lang="en-US" baseline="0" dirty="0" smtClean="0"/>
              <a:t>We have also developed and open sourced </a:t>
            </a:r>
            <a:r>
              <a:rPr lang="en-US" baseline="0" dirty="0" err="1" smtClean="0"/>
              <a:t>SystemML</a:t>
            </a:r>
            <a:r>
              <a:rPr lang="en-US" baseline="0" dirty="0" smtClean="0"/>
              <a:t> which is a machine learning library</a:t>
            </a:r>
          </a:p>
          <a:p>
            <a:pPr marL="171450" indent="-171450">
              <a:buFontTx/>
              <a:buChar char="-"/>
            </a:pPr>
            <a:endParaRPr lang="en-US" baseline="0" dirty="0" smtClean="0"/>
          </a:p>
          <a:p>
            <a:pPr marL="171450" indent="-171450">
              <a:buFontTx/>
              <a:buChar char="-"/>
            </a:pPr>
            <a:r>
              <a:rPr lang="en-US" baseline="0" dirty="0" smtClean="0"/>
              <a:t>We also offer </a:t>
            </a:r>
            <a:r>
              <a:rPr lang="en-US" baseline="0" dirty="0" err="1" smtClean="0"/>
              <a:t>sponser</a:t>
            </a:r>
            <a:r>
              <a:rPr lang="en-US" baseline="0" dirty="0" smtClean="0"/>
              <a:t> </a:t>
            </a:r>
            <a:r>
              <a:rPr lang="en-US" baseline="0" dirty="0" err="1" smtClean="0"/>
              <a:t>AMPLab</a:t>
            </a:r>
            <a:r>
              <a:rPr lang="en-US" baseline="0" dirty="0" smtClean="0"/>
              <a:t> where spark was born and we are continuing to invest in </a:t>
            </a:r>
            <a:r>
              <a:rPr lang="en-US" baseline="0" dirty="0" err="1" smtClean="0"/>
              <a:t>RiseLab</a:t>
            </a:r>
            <a:endParaRPr lang="en-US" baseline="0" dirty="0" smtClean="0"/>
          </a:p>
          <a:p>
            <a:pPr marL="171450" indent="-171450">
              <a:buFontTx/>
              <a:buChar char="-"/>
            </a:pPr>
            <a:r>
              <a:rPr lang="en-US" baseline="0" dirty="0" smtClean="0"/>
              <a:t>There is also free education on big data university for spark and other big data courses</a:t>
            </a:r>
          </a:p>
          <a:p>
            <a:pPr marL="171450" indent="-171450">
              <a:buFontTx/>
              <a:buChar char="-"/>
            </a:pPr>
            <a:endParaRPr lang="en-US" baseline="0" dirty="0" smtClean="0"/>
          </a:p>
          <a:p>
            <a:pPr marL="171450" indent="-171450">
              <a:buFontTx/>
              <a:buChar char="-"/>
            </a:pPr>
            <a:r>
              <a:rPr lang="en-US" baseline="0" dirty="0" smtClean="0"/>
              <a:t>And lastly, spark is a component in a lot of our products and the number is rising, we also offer it on a standalone basis</a:t>
            </a:r>
          </a:p>
          <a:p>
            <a:pPr marL="171450" indent="-171450">
              <a:buFontTx/>
              <a:buChar char="-"/>
            </a:pPr>
            <a:endParaRPr lang="en-US" baseline="0" dirty="0" smtClean="0"/>
          </a:p>
          <a:p>
            <a:r>
              <a:rPr lang="en-US" dirty="0" smtClean="0"/>
              <a:t>The quote in the upper right corner is important. It</a:t>
            </a:r>
            <a:r>
              <a:rPr lang="en-US" baseline="0" dirty="0" smtClean="0"/>
              <a:t> shows the impact IBM has when it supports a product.</a:t>
            </a:r>
          </a:p>
          <a:p>
            <a:r>
              <a:rPr lang="en-US" baseline="0" dirty="0" smtClean="0"/>
              <a:t>It gives legitimacy to </a:t>
            </a:r>
            <a:r>
              <a:rPr lang="en-US" b="1" baseline="0" dirty="0" smtClean="0"/>
              <a:t>Spark for the enterprise</a:t>
            </a:r>
            <a:r>
              <a:rPr lang="en-US" baseline="0" dirty="0" smtClean="0"/>
              <a:t>. Now enterprise customers can use Spark and know that IBM is behind it. It is </a:t>
            </a:r>
            <a:r>
              <a:rPr lang="en-US" b="1" baseline="0" dirty="0" smtClean="0"/>
              <a:t>appropriate for enterprise software</a:t>
            </a:r>
            <a:r>
              <a:rPr lang="en-US" baseline="0" dirty="0" smtClean="0"/>
              <a:t>.</a:t>
            </a:r>
          </a:p>
          <a:p>
            <a:r>
              <a:rPr lang="en-US" baseline="0" dirty="0" smtClean="0"/>
              <a:t>Still, IBM wants to make sure it is successful by using this three pronged approach.</a:t>
            </a:r>
          </a:p>
          <a:p>
            <a:r>
              <a:rPr lang="en-US" baseline="0" dirty="0" smtClean="0"/>
              <a:t>One of the main goal being to become the number one contributor to Spark.</a:t>
            </a:r>
            <a:endParaRPr lang="en-US" dirty="0" smtClean="0"/>
          </a:p>
        </p:txBody>
      </p:sp>
      <p:sp>
        <p:nvSpPr>
          <p:cNvPr id="4" name="Footer Placeholder 3"/>
          <p:cNvSpPr>
            <a:spLocks noGrp="1"/>
          </p:cNvSpPr>
          <p:nvPr>
            <p:ph type="ftr" sz="quarter" idx="10"/>
          </p:nvPr>
        </p:nvSpPr>
        <p:spPr/>
        <p:txBody>
          <a:bodyPr/>
          <a:lstStyle/>
          <a:p>
            <a:pPr>
              <a:defRPr/>
            </a:pPr>
            <a:r>
              <a:rPr lang="en-US" smtClean="0">
                <a:solidFill>
                  <a:prstClr val="black"/>
                </a:solidFill>
              </a:rPr>
              <a:t>IBM Analytics</a:t>
            </a:r>
            <a:br>
              <a:rPr lang="en-US" smtClean="0">
                <a:solidFill>
                  <a:prstClr val="black"/>
                </a:solidFill>
              </a:rPr>
            </a:br>
            <a:r>
              <a:rPr lang="en-US" smtClean="0">
                <a:solidFill>
                  <a:prstClr val="black"/>
                </a:solidFill>
              </a:rPr>
              <a:t>© 2015 IBM Corporation</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solidFill>
                  <a:prstClr val="black"/>
                </a:solidFill>
              </a:rPr>
              <a:pPr>
                <a:defRPr/>
              </a:pPr>
              <a:t>24</a:t>
            </a:fld>
            <a:endParaRPr lang="en-US">
              <a:solidFill>
                <a:prstClr val="black"/>
              </a:solidFill>
            </a:endParaRPr>
          </a:p>
        </p:txBody>
      </p:sp>
    </p:spTree>
    <p:extLst>
      <p:ext uri="{BB962C8B-B14F-4D97-AF65-F5344CB8AC3E}">
        <p14:creationId xmlns:p14="http://schemas.microsoft.com/office/powerpoint/2010/main" val="6675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r>
              <a:rPr lang="en-US" dirty="0" smtClean="0"/>
              <a:t>Context – Handle to your cluster, each application</a:t>
            </a:r>
            <a:r>
              <a:rPr lang="en-US" baseline="0" dirty="0" smtClean="0"/>
              <a:t> will have its own context. At a given point of time, there can be several contexts on a cluster</a:t>
            </a:r>
          </a:p>
          <a:p>
            <a:pPr marL="228600" indent="-228600">
              <a:buAutoNum type="arabicParenR"/>
            </a:pPr>
            <a:r>
              <a:rPr lang="en-US" baseline="0" dirty="0" smtClean="0"/>
              <a:t>Driver – Works hand in hand with the context, it is a program which runs on the master node and is responsible for generating an execution plan </a:t>
            </a:r>
            <a:r>
              <a:rPr lang="en-US" b="1" baseline="0" dirty="0" smtClean="0">
                <a:solidFill>
                  <a:srgbClr val="FF0000"/>
                </a:solidFill>
              </a:rPr>
              <a:t>(DSX?)</a:t>
            </a:r>
          </a:p>
          <a:p>
            <a:pPr marL="228600" indent="-228600">
              <a:buAutoNum type="arabicParenR"/>
            </a:pPr>
            <a:r>
              <a:rPr lang="en-US" baseline="0" dirty="0" smtClean="0"/>
              <a:t>Job – a single piece of code which you will submit to the cluster (and this job will be divided by the driver into smaller pieces to be run on worker nodes) - - </a:t>
            </a:r>
            <a:r>
              <a:rPr lang="en-US" b="1" baseline="0" dirty="0" smtClean="0"/>
              <a:t>(this will be done in labs 1 and 2)</a:t>
            </a:r>
          </a:p>
          <a:p>
            <a:pPr marL="228600" indent="-228600">
              <a:buAutoNum type="arabicParenR"/>
            </a:pPr>
            <a:r>
              <a:rPr lang="en-US" baseline="0" dirty="0" smtClean="0"/>
              <a:t>Stage – a part of the job </a:t>
            </a:r>
            <a:r>
              <a:rPr lang="en-US" b="1" baseline="0" dirty="0" smtClean="0"/>
              <a:t>(you will observe as the job is run in stages within DSX)</a:t>
            </a:r>
          </a:p>
          <a:p>
            <a:pPr marL="228600" indent="-228600">
              <a:buAutoNum type="arabicParenR"/>
            </a:pPr>
            <a:r>
              <a:rPr lang="en-US" baseline="0" dirty="0" smtClean="0"/>
              <a:t>Tasks - the most atomic piece of code, this runs on the worker nodes, each worker node will have a single task for the given job.</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25</a:t>
            </a:fld>
            <a:endParaRPr lang="en-US"/>
          </a:p>
        </p:txBody>
      </p:sp>
    </p:spTree>
    <p:extLst>
      <p:ext uri="{BB962C8B-B14F-4D97-AF65-F5344CB8AC3E}">
        <p14:creationId xmlns:p14="http://schemas.microsoft.com/office/powerpoint/2010/main" val="1771045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26</a:t>
            </a:fld>
            <a:endParaRPr lang="en-US"/>
          </a:p>
        </p:txBody>
      </p:sp>
    </p:spTree>
    <p:extLst>
      <p:ext uri="{BB962C8B-B14F-4D97-AF65-F5344CB8AC3E}">
        <p14:creationId xmlns:p14="http://schemas.microsoft.com/office/powerpoint/2010/main" val="542247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Hands on labs</a:t>
            </a:r>
            <a:r>
              <a:rPr lang="en-US" baseline="0" dirty="0" smtClean="0"/>
              <a:t> will be in spark, and we will put into practice what we have gone over</a:t>
            </a:r>
            <a:r>
              <a:rPr lang="is-IS" baseline="0" dirty="0" smtClean="0"/>
              <a:t>…</a:t>
            </a:r>
          </a:p>
          <a:p>
            <a:endParaRPr lang="is-IS" baseline="0" dirty="0" smtClean="0"/>
          </a:p>
          <a:p>
            <a:r>
              <a:rPr lang="is-IS" baseline="0" dirty="0" smtClean="0"/>
              <a:t>We have 3 labs and I normally give the room about 45 min- hour to do each lab....</a:t>
            </a:r>
          </a:p>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2</a:t>
            </a:fld>
            <a:endParaRPr lang="en-US"/>
          </a:p>
        </p:txBody>
      </p:sp>
    </p:spTree>
    <p:extLst>
      <p:ext uri="{BB962C8B-B14F-4D97-AF65-F5344CB8AC3E}">
        <p14:creationId xmlns:p14="http://schemas.microsoft.com/office/powerpoint/2010/main" val="12146034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Driver Program – Python?</a:t>
            </a:r>
          </a:p>
          <a:p>
            <a:r>
              <a:rPr lang="en-US" dirty="0" smtClean="0"/>
              <a:t>Spark</a:t>
            </a:r>
            <a:r>
              <a:rPr lang="en-US" baseline="0" dirty="0" smtClean="0"/>
              <a:t> Context – connection to the cluster/Spark service (running in the background)</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27</a:t>
            </a:fld>
            <a:endParaRPr lang="en-US"/>
          </a:p>
        </p:txBody>
      </p:sp>
    </p:spTree>
    <p:extLst>
      <p:ext uri="{BB962C8B-B14F-4D97-AF65-F5344CB8AC3E}">
        <p14:creationId xmlns:p14="http://schemas.microsoft.com/office/powerpoint/2010/main" val="20582290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Primary data type in Spark - </a:t>
            </a:r>
            <a:r>
              <a:rPr lang="en-US" sz="1200" b="1" kern="1200" dirty="0" smtClean="0">
                <a:solidFill>
                  <a:schemeClr val="tx1"/>
                </a:solidFill>
                <a:effectLst/>
                <a:latin typeface="+mn-lt"/>
                <a:ea typeface="+mn-ea"/>
                <a:cs typeface="+mn-cs"/>
              </a:rPr>
              <a:t>Spark is based on the concept of a Resilient Distributed Dataset (RDD).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key to parallel processing in Spark is the partitioning of an RDD.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example, if an RDD comes from an HDFS file, it will be partitioned based on the number of blocks available. There are transformations in Spark that allows to repartition an RDD to improve the overall performance by either increasing or even decreasing the number of partition. In general RDD partitions are kept in-memory, but parameters can be set to allow for spilling to disk if needed.</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endParaRPr>
          </a:p>
          <a:p>
            <a:r>
              <a:rPr lang="en-US" sz="1200" kern="1200" dirty="0" smtClean="0">
                <a:solidFill>
                  <a:schemeClr val="tx1"/>
                </a:solidFill>
                <a:effectLst/>
                <a:latin typeface="+mn-lt"/>
                <a:ea typeface="+mn-ea"/>
                <a:cs typeface="+mn-cs"/>
              </a:rPr>
              <a:t>An RDD cannot be modified. Any transformation on an RDD will result is a new RDD. An RDD resilience lies in the fact that it keeps track of where it came from. If an RDD is lost for any reason, it can be reconstructed from one of its ancestors. This chain of modifications is referred to as</a:t>
            </a:r>
            <a:r>
              <a:rPr lang="en-US" dirty="0" smtClean="0"/>
              <a:t> </a:t>
            </a:r>
            <a:r>
              <a:rPr lang="en-US" sz="1200" b="1" kern="1200" dirty="0" smtClean="0">
                <a:solidFill>
                  <a:schemeClr val="tx1"/>
                </a:solidFill>
                <a:effectLst/>
                <a:latin typeface="+mn-lt"/>
                <a:ea typeface="+mn-ea"/>
                <a:cs typeface="+mn-cs"/>
              </a:rPr>
              <a:t>lineage</a:t>
            </a:r>
            <a:r>
              <a:rPr lang="en-US" sz="1200" kern="1200" dirty="0" smtClean="0">
                <a:solidFill>
                  <a:schemeClr val="tx1"/>
                </a:solidFill>
                <a:effectLst/>
                <a:latin typeface="+mn-lt"/>
                <a:ea typeface="+mn-ea"/>
                <a:cs typeface="+mn-cs"/>
              </a:rPr>
              <a:t>.</a:t>
            </a:r>
            <a:r>
              <a:rPr lang="en-US" dirty="0" smtClean="0"/>
              <a:t> </a:t>
            </a:r>
          </a:p>
          <a:p>
            <a:pPr rtl="0"/>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In the execution of a Spark application, multiple RDDs are created since RDDs are immutable. This means that the memory requirements can be much greater than the size of the input file. For this reason, RDDs can be removed during the processing. If they happen to be</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eeded later, they can be recreated from their lineage. To help performance, it is possible to “persist” an RDD so it would not have to be re-created.</a:t>
            </a:r>
            <a:endParaRPr lang="en-US" dirty="0" smtClean="0">
              <a:effectLst/>
            </a:endParaRPr>
          </a:p>
          <a:p>
            <a:endParaRPr lang="en-US" dirty="0" smtClean="0"/>
          </a:p>
          <a:p>
            <a:pPr marL="171450" indent="-171450">
              <a:buFontTx/>
              <a:buChar char="-"/>
            </a:pPr>
            <a:r>
              <a:rPr lang="en-US" dirty="0" smtClean="0"/>
              <a:t>It is a basic unit of computation</a:t>
            </a:r>
            <a:r>
              <a:rPr lang="is-IS" dirty="0" smtClean="0"/>
              <a:t>….</a:t>
            </a:r>
            <a:br>
              <a:rPr lang="is-IS" dirty="0" smtClean="0"/>
            </a:br>
            <a:r>
              <a:rPr lang="en-US" dirty="0" smtClean="0"/>
              <a:t>J</a:t>
            </a:r>
            <a:r>
              <a:rPr lang="is-IS" dirty="0" smtClean="0"/>
              <a:t>ust as a database</a:t>
            </a:r>
            <a:r>
              <a:rPr lang="is-IS" baseline="0" dirty="0" smtClean="0"/>
              <a:t> holds tables...and those tables can then contain data of different types, an RDD is a unit which contains data in the spark world.</a:t>
            </a:r>
            <a:endParaRPr lang="en-US" baseline="0" dirty="0" smtClean="0"/>
          </a:p>
          <a:p>
            <a:pPr marL="171450" indent="-171450">
              <a:buFontTx/>
              <a:buChar char="-"/>
            </a:pPr>
            <a:endParaRPr lang="en-US" baseline="0" dirty="0" smtClean="0"/>
          </a:p>
          <a:p>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77D44C61-3983-2249-9894-A3885A3826C0}" type="slidenum">
              <a:rPr lang="en-US" smtClean="0"/>
              <a:t>28</a:t>
            </a:fld>
            <a:endParaRPr lang="en-US"/>
          </a:p>
        </p:txBody>
      </p:sp>
    </p:spTree>
    <p:extLst>
      <p:ext uri="{BB962C8B-B14F-4D97-AF65-F5344CB8AC3E}">
        <p14:creationId xmlns:p14="http://schemas.microsoft.com/office/powerpoint/2010/main" val="2076008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collect</a:t>
            </a:r>
            <a:r>
              <a:rPr lang="en-US" baseline="0" dirty="0" smtClean="0"/>
              <a:t> () method will print all elements on the driver, and can </a:t>
            </a:r>
            <a:r>
              <a:rPr lang="en-US" dirty="0" smtClean="0"/>
              <a:t>cause the driver to run out of memory</a:t>
            </a:r>
            <a:r>
              <a:rPr lang="en-US" baseline="0" dirty="0" smtClean="0"/>
              <a:t> - - </a:t>
            </a:r>
            <a:r>
              <a:rPr lang="en-US" dirty="0" smtClean="0"/>
              <a:t>because collect() fetches the entire RDD to a single machine; if you only need to print a few elements of the RDD, a safer approach is to use the take(). For example </a:t>
            </a:r>
            <a:r>
              <a:rPr lang="en-US" b="1" dirty="0" err="1" smtClean="0"/>
              <a:t>names.take</a:t>
            </a:r>
            <a:r>
              <a:rPr lang="en-US" b="1" dirty="0" smtClean="0"/>
              <a:t> (2)</a:t>
            </a:r>
            <a:endParaRPr lang="en-US" b="1" dirty="0"/>
          </a:p>
        </p:txBody>
      </p:sp>
      <p:sp>
        <p:nvSpPr>
          <p:cNvPr id="4" name="Slide Number Placeholder 3"/>
          <p:cNvSpPr>
            <a:spLocks noGrp="1"/>
          </p:cNvSpPr>
          <p:nvPr>
            <p:ph type="sldNum" sz="quarter" idx="10"/>
          </p:nvPr>
        </p:nvSpPr>
        <p:spPr/>
        <p:txBody>
          <a:bodyPr/>
          <a:lstStyle/>
          <a:p>
            <a:fld id="{77D44C61-3983-2249-9894-A3885A3826C0}" type="slidenum">
              <a:rPr lang="en-US" smtClean="0"/>
              <a:t>29</a:t>
            </a:fld>
            <a:endParaRPr lang="en-US"/>
          </a:p>
        </p:txBody>
      </p:sp>
    </p:spTree>
    <p:extLst>
      <p:ext uri="{BB962C8B-B14F-4D97-AF65-F5344CB8AC3E}">
        <p14:creationId xmlns:p14="http://schemas.microsoft.com/office/powerpoint/2010/main" val="14592643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Transformations – creates a new dataset from</a:t>
            </a:r>
            <a:r>
              <a:rPr lang="en-US" b="1" baseline="0" dirty="0" smtClean="0"/>
              <a:t> an existing one</a:t>
            </a:r>
          </a:p>
          <a:p>
            <a:r>
              <a:rPr lang="en-US" baseline="0" dirty="0" smtClean="0"/>
              <a:t>Ex: Map is a transformation that takes each element in an RDD and passes it through a function - and returns new RDD containing results</a:t>
            </a:r>
          </a:p>
          <a:p>
            <a:endParaRPr lang="en-US" baseline="0" dirty="0" smtClean="0"/>
          </a:p>
          <a:p>
            <a:r>
              <a:rPr lang="en-US" b="1" baseline="0" dirty="0" smtClean="0"/>
              <a:t>Actions – return a value to the driver program after running a computation on a dataset</a:t>
            </a:r>
          </a:p>
          <a:p>
            <a:r>
              <a:rPr lang="en-US" baseline="0" dirty="0" smtClean="0"/>
              <a:t>Ex: Reduce is an action that aggregates all of the elements of an RDD using some function, and returns the final result to the driver program</a:t>
            </a:r>
          </a:p>
          <a:p>
            <a:endParaRPr lang="en-US" baseline="0" dirty="0" smtClean="0"/>
          </a:p>
          <a:p>
            <a:r>
              <a:rPr lang="en-US" dirty="0" smtClean="0"/>
              <a:t>All transformations in Spark are </a:t>
            </a:r>
            <a:r>
              <a:rPr lang="en-US" i="1" dirty="0" smtClean="0"/>
              <a:t>lazy</a:t>
            </a:r>
            <a:r>
              <a:rPr lang="en-US" dirty="0" smtClean="0"/>
              <a:t>, in that they do not compute their results right away. Instead, they just </a:t>
            </a:r>
            <a:r>
              <a:rPr lang="en-US" i="1" dirty="0" smtClean="0"/>
              <a:t>remember</a:t>
            </a:r>
            <a:r>
              <a:rPr lang="en-US" dirty="0" smtClean="0"/>
              <a:t> the transformations applied to some base dataset (e.g. a file). The transformations are only computed </a:t>
            </a:r>
            <a:r>
              <a:rPr lang="en-US" b="1" dirty="0" smtClean="0"/>
              <a:t>when an action requires a result to be returned to the driver program</a:t>
            </a:r>
            <a:r>
              <a:rPr lang="en-US" dirty="0" smtClean="0"/>
              <a:t>. </a:t>
            </a:r>
            <a:r>
              <a:rPr lang="en-US" u="sng" dirty="0" smtClean="0"/>
              <a:t>This design enables Spark to run more efficiently</a:t>
            </a:r>
            <a:r>
              <a:rPr lang="en-US" dirty="0" smtClean="0"/>
              <a:t>. For example, we can realize that a dataset created through map will be used in a reduce and return only the result of the reduce to the driver, rather than the larger mapped dataset.</a:t>
            </a:r>
          </a:p>
          <a:p>
            <a:endParaRPr lang="en-US" dirty="0" smtClean="0"/>
          </a:p>
          <a:p>
            <a:r>
              <a:rPr lang="en-US" dirty="0" smtClean="0"/>
              <a:t>By default, each transformed RDD may be recomputed each time you run an action on it. However, you may also </a:t>
            </a:r>
            <a:r>
              <a:rPr lang="en-US" i="1" dirty="0" smtClean="0"/>
              <a:t>persist</a:t>
            </a:r>
            <a:r>
              <a:rPr lang="en-US" dirty="0" smtClean="0"/>
              <a:t> an RDD in memory using the persist (or cache) method, in which case Spark will keep the elements around on the cluster for much faster access the next time you query it. There is also support for persisting RDDs on disk, or replicated across multiple nodes.</a:t>
            </a:r>
          </a:p>
          <a:p>
            <a:endParaRPr lang="en-US" dirty="0" smtClean="0"/>
          </a:p>
          <a:p>
            <a:r>
              <a:rPr lang="en-US" dirty="0" smtClean="0"/>
              <a:t>Fault</a:t>
            </a:r>
            <a:r>
              <a:rPr lang="en-US" baseline="0" dirty="0" smtClean="0"/>
              <a:t> Tolerance - - if any partition of an RDD is lost, it will automatically be recomputed using the transformations that originally created it</a:t>
            </a:r>
            <a:endParaRPr lang="en-US" dirty="0" smtClean="0"/>
          </a:p>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30</a:t>
            </a:fld>
            <a:endParaRPr lang="en-US"/>
          </a:p>
        </p:txBody>
      </p:sp>
    </p:spTree>
    <p:extLst>
      <p:ext uri="{BB962C8B-B14F-4D97-AF65-F5344CB8AC3E}">
        <p14:creationId xmlns:p14="http://schemas.microsoft.com/office/powerpoint/2010/main" val="10022208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34</a:t>
            </a:fld>
            <a:endParaRPr lang="en-US"/>
          </a:p>
        </p:txBody>
      </p:sp>
    </p:spTree>
    <p:extLst>
      <p:ext uri="{BB962C8B-B14F-4D97-AF65-F5344CB8AC3E}">
        <p14:creationId xmlns:p14="http://schemas.microsoft.com/office/powerpoint/2010/main" val="12271498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Started with our ’quotes’ RDD, and eac</a:t>
            </a:r>
            <a:r>
              <a:rPr lang="en-US" baseline="0" dirty="0" smtClean="0"/>
              <a:t>h transformation (filter, map) created an additional RDD</a:t>
            </a:r>
          </a:p>
          <a:p>
            <a:endParaRPr lang="en-US" baseline="0" dirty="0" smtClean="0"/>
          </a:p>
          <a:p>
            <a:r>
              <a:rPr lang="en-US" baseline="0" dirty="0" smtClean="0"/>
              <a:t>Lastly, action to give us a count of “Spark” from the </a:t>
            </a:r>
            <a:r>
              <a:rPr lang="en-US" baseline="0" dirty="0" err="1" smtClean="0"/>
              <a:t>danSpark</a:t>
            </a:r>
            <a:r>
              <a:rPr lang="en-US" baseline="0" dirty="0" smtClean="0"/>
              <a:t> RDD (1)</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35</a:t>
            </a:fld>
            <a:endParaRPr lang="en-US"/>
          </a:p>
        </p:txBody>
      </p:sp>
    </p:spTree>
    <p:extLst>
      <p:ext uri="{BB962C8B-B14F-4D97-AF65-F5344CB8AC3E}">
        <p14:creationId xmlns:p14="http://schemas.microsoft.com/office/powerpoint/2010/main" val="991070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SparkSQL</a:t>
            </a:r>
            <a:r>
              <a:rPr lang="en-US" dirty="0" smtClean="0"/>
              <a:t>, </a:t>
            </a:r>
            <a:r>
              <a:rPr lang="en-US" dirty="0" err="1" smtClean="0"/>
              <a:t>DataFrames</a:t>
            </a:r>
            <a:r>
              <a:rPr lang="en-US" dirty="0" smtClean="0"/>
              <a:t> and Datasets – </a:t>
            </a:r>
          </a:p>
          <a:p>
            <a:pPr marL="171450" indent="-171450">
              <a:buFontTx/>
              <a:buChar char="-"/>
            </a:pPr>
            <a:r>
              <a:rPr lang="en-US" dirty="0" smtClean="0"/>
              <a:t>A rich</a:t>
            </a:r>
            <a:r>
              <a:rPr lang="en-US" baseline="0" dirty="0" smtClean="0"/>
              <a:t> set of functionality that allows “database-like” processing</a:t>
            </a:r>
          </a:p>
          <a:p>
            <a:pPr marL="171450" indent="-171450">
              <a:buFontTx/>
              <a:buChar char="-"/>
            </a:pPr>
            <a:endParaRPr lang="en-US" baseline="0" dirty="0" smtClean="0"/>
          </a:p>
          <a:p>
            <a:pPr marL="0" indent="0">
              <a:buFontTx/>
              <a:buNone/>
            </a:pPr>
            <a:r>
              <a:rPr lang="en-US" baseline="0" dirty="0" smtClean="0"/>
              <a:t>*Make the data look like relational tables (SQL like interface)</a:t>
            </a:r>
          </a:p>
        </p:txBody>
      </p:sp>
      <p:sp>
        <p:nvSpPr>
          <p:cNvPr id="4" name="Slide Number Placeholder 3"/>
          <p:cNvSpPr>
            <a:spLocks noGrp="1"/>
          </p:cNvSpPr>
          <p:nvPr>
            <p:ph type="sldNum" sz="quarter" idx="10"/>
          </p:nvPr>
        </p:nvSpPr>
        <p:spPr/>
        <p:txBody>
          <a:bodyPr/>
          <a:lstStyle/>
          <a:p>
            <a:fld id="{77D44C61-3983-2249-9894-A3885A3826C0}" type="slidenum">
              <a:rPr lang="en-US" smtClean="0"/>
              <a:t>36</a:t>
            </a:fld>
            <a:endParaRPr lang="en-US"/>
          </a:p>
        </p:txBody>
      </p:sp>
    </p:spTree>
    <p:extLst>
      <p:ext uri="{BB962C8B-B14F-4D97-AF65-F5344CB8AC3E}">
        <p14:creationId xmlns:p14="http://schemas.microsoft.com/office/powerpoint/2010/main" val="12656064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is-IS" b="1" baseline="0" dirty="0" smtClean="0"/>
              <a:t>Need explanation on this slide</a:t>
            </a:r>
          </a:p>
        </p:txBody>
      </p:sp>
      <p:sp>
        <p:nvSpPr>
          <p:cNvPr id="4" name="Slide Number Placeholder 3"/>
          <p:cNvSpPr>
            <a:spLocks noGrp="1"/>
          </p:cNvSpPr>
          <p:nvPr>
            <p:ph type="sldNum" sz="quarter" idx="10"/>
          </p:nvPr>
        </p:nvSpPr>
        <p:spPr/>
        <p:txBody>
          <a:bodyPr/>
          <a:lstStyle/>
          <a:p>
            <a:fld id="{77D44C61-3983-2249-9894-A3885A3826C0}" type="slidenum">
              <a:rPr lang="en-US" smtClean="0"/>
              <a:t>37</a:t>
            </a:fld>
            <a:endParaRPr lang="en-US"/>
          </a:p>
        </p:txBody>
      </p:sp>
    </p:spTree>
    <p:extLst>
      <p:ext uri="{BB962C8B-B14F-4D97-AF65-F5344CB8AC3E}">
        <p14:creationId xmlns:p14="http://schemas.microsoft.com/office/powerpoint/2010/main" val="70959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It Is an interdisciplinary field </a:t>
            </a:r>
          </a:p>
          <a:p>
            <a:pPr marL="171450" indent="-171450">
              <a:buFontTx/>
              <a:buChar char="-"/>
            </a:pPr>
            <a:r>
              <a:rPr lang="en-US" baseline="0" dirty="0" smtClean="0"/>
              <a:t>It sits at the intersection of quite a few skill sets</a:t>
            </a:r>
          </a:p>
          <a:p>
            <a:pPr marL="171450" indent="-171450">
              <a:buFontTx/>
              <a:buChar char="-"/>
            </a:pPr>
            <a:r>
              <a:rPr lang="en-US" baseline="0" dirty="0" smtClean="0"/>
              <a:t>While Machine learning &amp; Data Science are closely related, data science differentiates itself by also requiring domain knowledge.</a:t>
            </a:r>
          </a:p>
          <a:p>
            <a:pPr marL="171450" indent="-171450">
              <a:buFontTx/>
              <a:buChar char="-"/>
            </a:pPr>
            <a:r>
              <a:rPr lang="en-US" baseline="0" dirty="0" smtClean="0"/>
              <a:t>For example, you may have some background in genomics and when presented with such a set</a:t>
            </a:r>
            <a:r>
              <a:rPr lang="en-US" b="1" baseline="0" dirty="0" smtClean="0"/>
              <a:t>, you apply what you know </a:t>
            </a:r>
            <a:r>
              <a:rPr lang="en-US" baseline="0" dirty="0" smtClean="0"/>
              <a:t>to convert your data into something which machine learning models can use, we will see a small example of this later on during our labs </a:t>
            </a:r>
          </a:p>
          <a:p>
            <a:pPr marL="171450" indent="-171450">
              <a:buFontTx/>
              <a:buChar char="-"/>
            </a:pPr>
            <a:r>
              <a:rPr lang="en-US" baseline="0" dirty="0" smtClean="0"/>
              <a:t>**Or, in other words - - when given a problem to solve, such as improve user experience at a theme park - - you know the pieces of data that you’ll need to do predictive analytics </a:t>
            </a:r>
          </a:p>
          <a:p>
            <a:pPr marL="171450" indent="-171450">
              <a:buFontTx/>
              <a:buChar char="-"/>
            </a:pPr>
            <a:r>
              <a:rPr lang="en-US" baseline="0" dirty="0" smtClean="0"/>
              <a:t>And while it is indeed a wide set of skills to be mastered, good news for us is that a lot of tools out there abstract away all the nitty </a:t>
            </a:r>
            <a:r>
              <a:rPr lang="en-US" baseline="0" dirty="0" err="1" smtClean="0"/>
              <a:t>gritties</a:t>
            </a:r>
            <a:r>
              <a:rPr lang="en-US" baseline="0" dirty="0" smtClean="0"/>
              <a:t> of these skills</a:t>
            </a:r>
          </a:p>
          <a:p>
            <a:pPr marL="171450" indent="-171450">
              <a:buFontTx/>
              <a:buChar char="-"/>
            </a:pPr>
            <a:r>
              <a:rPr lang="en-US" baseline="0" dirty="0" smtClean="0"/>
              <a:t>**Data Science Experience is a great tool that simplifies many data science processes, depending on the user</a:t>
            </a:r>
          </a:p>
          <a:p>
            <a:pPr marL="171450" indent="-171450">
              <a:buFontTx/>
              <a:buChar char="-"/>
            </a:pPr>
            <a:r>
              <a:rPr lang="en-US" baseline="0" dirty="0" smtClean="0"/>
              <a:t>All you need to know is the uses of each and how and where to apply them. We will see a some examples later on in our hands on lab</a:t>
            </a:r>
          </a:p>
          <a:p>
            <a:pPr marL="0" indent="0">
              <a:buFontTx/>
              <a:buNone/>
            </a:pPr>
            <a:r>
              <a:rPr lang="en-US" baseline="0" dirty="0" smtClean="0"/>
              <a:t>________</a:t>
            </a:r>
          </a:p>
          <a:p>
            <a:pPr marL="171450" indent="-171450">
              <a:buFontTx/>
              <a:buChar char="-"/>
            </a:pPr>
            <a:r>
              <a:rPr lang="en-US" dirty="0" smtClean="0"/>
              <a:t>We</a:t>
            </a:r>
            <a:r>
              <a:rPr lang="en-US" baseline="0" dirty="0" smtClean="0"/>
              <a:t> need data science to be able to </a:t>
            </a:r>
            <a:r>
              <a:rPr lang="en-US" b="1" baseline="0" dirty="0" smtClean="0"/>
              <a:t>answer business questions (i.e. – why are customers churning? / what drives box office dollars in a given city/for a given movie.. Etc.)</a:t>
            </a:r>
          </a:p>
          <a:p>
            <a:pPr marL="171450" indent="-171450">
              <a:buFontTx/>
              <a:buChar char="-"/>
            </a:pPr>
            <a:r>
              <a:rPr lang="en-US" baseline="0" dirty="0" smtClean="0"/>
              <a:t>You want to be able to know if the </a:t>
            </a:r>
            <a:r>
              <a:rPr lang="en-US" b="1" baseline="0" dirty="0" smtClean="0"/>
              <a:t>KPIs</a:t>
            </a:r>
            <a:r>
              <a:rPr lang="en-US" baseline="0" dirty="0" smtClean="0"/>
              <a:t> you have defined for your business are looking good/up to expectations, and if they are a </a:t>
            </a:r>
            <a:r>
              <a:rPr lang="en-US" b="1" baseline="0" dirty="0" smtClean="0"/>
              <a:t>result of your marketing efforts or some external factors</a:t>
            </a:r>
            <a:r>
              <a:rPr lang="en-US" baseline="0" dirty="0" smtClean="0"/>
              <a:t>.</a:t>
            </a:r>
          </a:p>
          <a:p>
            <a:pPr marL="171450" indent="-171450">
              <a:buFontTx/>
              <a:buChar char="-"/>
            </a:pPr>
            <a:r>
              <a:rPr lang="en-US" baseline="0" dirty="0" smtClean="0"/>
              <a:t>More concisely, you want to be able to </a:t>
            </a:r>
            <a:r>
              <a:rPr lang="en-US" b="1" baseline="0" dirty="0" smtClean="0"/>
              <a:t>make decisions based on something solid </a:t>
            </a:r>
            <a:r>
              <a:rPr lang="en-US" baseline="0" dirty="0" smtClean="0"/>
              <a:t>and not just because your gut says so.</a:t>
            </a:r>
          </a:p>
          <a:p>
            <a:pPr marL="171450" indent="-171450">
              <a:buFontTx/>
              <a:buChar char="-"/>
            </a:pPr>
            <a:r>
              <a:rPr lang="en-US" baseline="0" dirty="0" err="1" smtClean="0"/>
              <a:t>KDNuggets</a:t>
            </a:r>
            <a:r>
              <a:rPr lang="en-US" baseline="0" dirty="0" smtClean="0"/>
              <a:t>: leading site on BA, Big Data, Data Mining, Data Science and Machine Learning (Gregory </a:t>
            </a:r>
            <a:r>
              <a:rPr lang="en-US" baseline="0" dirty="0" err="1" smtClean="0"/>
              <a:t>Piatetski</a:t>
            </a:r>
            <a:r>
              <a:rPr lang="en-US" baseline="0" dirty="0" smtClean="0"/>
              <a:t> – Shapiro / Matthew Mayo)</a:t>
            </a:r>
            <a:endParaRPr lang="en-US" dirty="0" smtClean="0"/>
          </a:p>
          <a:p>
            <a:pPr marL="0" indent="0">
              <a:buFontTx/>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3</a:t>
            </a:fld>
            <a:endParaRPr lang="en-US"/>
          </a:p>
        </p:txBody>
      </p:sp>
    </p:spTree>
    <p:extLst>
      <p:ext uri="{BB962C8B-B14F-4D97-AF65-F5344CB8AC3E}">
        <p14:creationId xmlns:p14="http://schemas.microsoft.com/office/powerpoint/2010/main" val="469324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r>
              <a:rPr lang="en-US" altLang="en-US" sz="1200" dirty="0" smtClean="0"/>
              <a:t>We tried to highlight points which elongated “Time</a:t>
            </a:r>
            <a:r>
              <a:rPr lang="en-US" altLang="en-US" sz="1200" baseline="0" dirty="0" smtClean="0"/>
              <a:t> to Live “ in projects within business </a:t>
            </a:r>
            <a:r>
              <a:rPr lang="is-IS" altLang="en-US" sz="1200" baseline="0" dirty="0" smtClean="0"/>
              <a:t>….</a:t>
            </a:r>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endParaRPr lang="is-IS" altLang="en-US" sz="1200" baseline="0" dirty="0" smtClean="0"/>
          </a:p>
          <a:p>
            <a:r>
              <a:rPr lang="en-US" sz="1200" dirty="0" smtClean="0"/>
              <a:t>Rigid toolset </a:t>
            </a:r>
          </a:p>
          <a:p>
            <a:pPr marL="171450" marR="0" lvl="0" indent="-171450" algn="l" defTabSz="914400" rtl="0" eaLnBrk="0" fontAlgn="base" latinLnBrk="0" hangingPunct="0">
              <a:lnSpc>
                <a:spcPct val="100000"/>
              </a:lnSpc>
              <a:spcBef>
                <a:spcPct val="20000"/>
              </a:spcBef>
              <a:spcAft>
                <a:spcPct val="0"/>
              </a:spcAft>
              <a:buClr>
                <a:schemeClr val="tx1"/>
              </a:buClr>
              <a:buSzTx/>
              <a:buFontTx/>
              <a:buChar char="-"/>
              <a:tabLst/>
              <a:defRPr/>
            </a:pPr>
            <a:r>
              <a:rPr lang="en-US" altLang="en-US" sz="1200" dirty="0" smtClean="0"/>
              <a:t>Especially with different personas/different types of users</a:t>
            </a:r>
          </a:p>
          <a:p>
            <a:pPr marL="171450" marR="0" lvl="0" indent="-171450" algn="l" defTabSz="914400" rtl="0" eaLnBrk="0" fontAlgn="base" latinLnBrk="0" hangingPunct="0">
              <a:lnSpc>
                <a:spcPct val="100000"/>
              </a:lnSpc>
              <a:spcBef>
                <a:spcPct val="20000"/>
              </a:spcBef>
              <a:spcAft>
                <a:spcPct val="0"/>
              </a:spcAft>
              <a:buClr>
                <a:schemeClr val="tx1"/>
              </a:buClr>
              <a:buSzTx/>
              <a:buFontTx/>
              <a:buChar char="-"/>
              <a:tabLst/>
              <a:defRPr/>
            </a:pPr>
            <a:r>
              <a:rPr lang="en-US" altLang="en-US" sz="1200" dirty="0" smtClean="0"/>
              <a:t>Fragmented &amp; tim</a:t>
            </a:r>
            <a:r>
              <a:rPr lang="en-US" altLang="en-US" sz="1200" baseline="0" dirty="0" smtClean="0"/>
              <a:t>e consuming</a:t>
            </a:r>
            <a:r>
              <a:rPr lang="is-IS" altLang="en-US" sz="1200" baseline="0" dirty="0" smtClean="0"/>
              <a:t>….</a:t>
            </a:r>
            <a:endParaRPr lang="en-US" altLang="en-US" sz="1200" dirty="0" smtClean="0"/>
          </a:p>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4</a:t>
            </a:fld>
            <a:endParaRPr lang="en-US"/>
          </a:p>
        </p:txBody>
      </p:sp>
    </p:spTree>
    <p:extLst>
      <p:ext uri="{BB962C8B-B14F-4D97-AF65-F5344CB8AC3E}">
        <p14:creationId xmlns:p14="http://schemas.microsoft.com/office/powerpoint/2010/main" val="99522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Watson data platform</a:t>
            </a:r>
            <a:r>
              <a:rPr lang="en-US" baseline="0" dirty="0" smtClean="0"/>
              <a:t> is  THE IBM public cloud foundation designed to support the data and analytics vision of whole enterprises</a:t>
            </a:r>
          </a:p>
          <a:p>
            <a:endParaRPr lang="en-US" baseline="0" dirty="0" smtClean="0"/>
          </a:p>
          <a:p>
            <a:r>
              <a:rPr lang="en-US" baseline="0" dirty="0" smtClean="0"/>
              <a:t>Delivering a fully integrated platform that sustains both analytical investigations and putting insights into active use in production at any scale.</a:t>
            </a:r>
          </a:p>
          <a:p>
            <a:endParaRPr lang="en-US" baseline="0" dirty="0" smtClean="0"/>
          </a:p>
          <a:p>
            <a:r>
              <a:rPr lang="en-US" baseline="0" dirty="0" smtClean="0"/>
              <a:t>It delivers the user experiences that amplify the ability of every data professional to execute on that vision</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18D02FFD-07D4-5C4F-BD77-921008177348}" type="slidenum">
              <a:rPr lang="en-US" smtClean="0"/>
              <a:t>5</a:t>
            </a:fld>
            <a:endParaRPr lang="en-US"/>
          </a:p>
        </p:txBody>
      </p:sp>
    </p:spTree>
    <p:extLst>
      <p:ext uri="{BB962C8B-B14F-4D97-AF65-F5344CB8AC3E}">
        <p14:creationId xmlns:p14="http://schemas.microsoft.com/office/powerpoint/2010/main" val="665975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WDP delivers rich persona driven experiences that solve specific business problems:</a:t>
            </a:r>
          </a:p>
          <a:p>
            <a:pPr marL="257175" indent="-257175">
              <a:buFont typeface="Arial"/>
              <a:buChar char="•"/>
            </a:pPr>
            <a:r>
              <a:rPr lang="en-GB" sz="900" dirty="0" smtClean="0"/>
              <a:t>Data Science</a:t>
            </a:r>
          </a:p>
          <a:p>
            <a:pPr marL="257175" indent="-257175">
              <a:buFont typeface="Arial"/>
              <a:buChar char="•"/>
            </a:pPr>
            <a:r>
              <a:rPr lang="en-GB" sz="900" dirty="0" smtClean="0"/>
              <a:t>Data Discovery &amp; </a:t>
            </a:r>
            <a:r>
              <a:rPr lang="en-GB" sz="900" dirty="0" err="1" smtClean="0"/>
              <a:t>Cataloging</a:t>
            </a:r>
            <a:endParaRPr lang="en-GB" sz="900" dirty="0" smtClean="0"/>
          </a:p>
          <a:p>
            <a:pPr marL="257175" indent="-257175">
              <a:buFont typeface="Arial"/>
              <a:buChar char="•"/>
            </a:pPr>
            <a:r>
              <a:rPr lang="en-GB" sz="900" dirty="0" smtClean="0"/>
              <a:t>Data Integration &amp; Movement</a:t>
            </a: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Now let’s dig into the IBM Data Science Experience (DSX). DSX is a single place to Learn, Create, and Collaborate – the 3 pillars of a successful data science organization.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With DSX we are making it easier for data scientists and data science teams to learn new skills and technologies in the fast moving data science profession.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r>
              <a:rPr lang="en-US" sz="900" baseline="0" dirty="0" smtClean="0"/>
              <a:t>DSX provides freely available datasets, code samples, tutorials and articles from the data science community, making it easier for data scientists to learn in-context.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We also know that a data science team isn’t going to standardize on a single technology or tool – data scientists need an open and integrated platform that brings all of their tools in one place. DSX brings together the best of open source such as RStudio, Spark, and Python in an integrated environment along with IBM value-adds, such as a managed Spark service and data shaping capabilities all in a secure and governed way.</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Users can collaborate in DSX with ease -- you can manage project assets and user collaboration through built-in social features for sharing, forking, and reusing assets. These built-in collaboration features can really help boost team productivity and managing projects across their lifecycle.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900" baseline="0" dirty="0" smtClean="0"/>
              <a:t>FYI:</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90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DSX is a single platform to Learn, Create, and Collaborate – the 3 pillars of a successful data science organization.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sz="1200" b="0" kern="1200" baseline="0" dirty="0" smtClean="0">
              <a:solidFill>
                <a:schemeClr val="tx1"/>
              </a:solidFill>
              <a:ea typeface="+mn-ea"/>
              <a:cs typeface="Helvetica"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kern="1200" baseline="0" dirty="0" smtClean="0">
                <a:solidFill>
                  <a:schemeClr val="tx1"/>
                </a:solidFill>
                <a:ea typeface="+mn-ea"/>
                <a:cs typeface="Helvetica" panose="020B0604020202020204" pitchFamily="34" charset="0"/>
              </a:rPr>
              <a:t>Learn: Learn from each other &amp; develop new skills</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sz="1200" b="0" kern="1200" baseline="0" dirty="0" smtClean="0">
                <a:solidFill>
                  <a:schemeClr val="tx1"/>
                </a:solidFill>
                <a:ea typeface="+mn-ea"/>
                <a:cs typeface="Helvetica" panose="020B0604020202020204" pitchFamily="34" charset="0"/>
              </a:rPr>
              <a:t>Benefit from the community aspect, read recently published articles, leverage tutorials and existing notebooks to do things you’ve never done before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sz="1200" b="0" kern="1200" baseline="0" dirty="0" smtClean="0">
              <a:solidFill>
                <a:schemeClr val="tx1"/>
              </a:solidFill>
              <a:ea typeface="+mn-ea"/>
              <a:cs typeface="Helvetica"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kern="1200" baseline="0" dirty="0" smtClean="0">
                <a:solidFill>
                  <a:schemeClr val="tx1"/>
                </a:solidFill>
                <a:ea typeface="+mn-ea"/>
                <a:cs typeface="Helvetica" panose="020B0604020202020204" pitchFamily="34" charset="0"/>
              </a:rPr>
              <a:t>Create: Create projects in the environment of your choice</a:t>
            </a:r>
            <a:endParaRPr lang="en-US" altLang="en-US" sz="1200" b="0" kern="1200" baseline="0" dirty="0" smtClean="0">
              <a:solidFill>
                <a:schemeClr val="tx1"/>
              </a:solidFill>
              <a:ea typeface="+mn-ea"/>
              <a:cs typeface="Helvetica" panose="020B0604020202020204" pitchFamily="34" charset="0"/>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sz="1200" b="0" kern="1200" baseline="0" dirty="0" smtClean="0">
                <a:solidFill>
                  <a:schemeClr val="tx1"/>
                </a:solidFill>
                <a:ea typeface="+mn-ea"/>
                <a:cs typeface="Helvetica" panose="020B0604020202020204" pitchFamily="34" charset="0"/>
              </a:rPr>
              <a:t>Seamlessly</a:t>
            </a:r>
            <a:r>
              <a:rPr lang="is-IS" altLang="en-US" sz="1200" b="0" kern="1200" baseline="0" dirty="0" smtClean="0">
                <a:solidFill>
                  <a:schemeClr val="tx1"/>
                </a:solidFill>
                <a:ea typeface="+mn-ea"/>
                <a:cs typeface="Helvetica" panose="020B0604020202020204" pitchFamily="34" charset="0"/>
              </a:rPr>
              <a:t>….with all tools and data at your fingertips</a:t>
            </a:r>
            <a:endParaRPr lang="en-US" altLang="en-US" sz="1200" b="0" kern="1200" baseline="0" dirty="0" smtClean="0">
              <a:solidFill>
                <a:schemeClr val="tx1"/>
              </a:solidFill>
              <a:ea typeface="+mn-ea"/>
              <a:cs typeface="Helvetica" panose="020B0604020202020204" pitchFamily="34" charset="0"/>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altLang="en-US" sz="1200" b="1" kern="1200" baseline="0" dirty="0" smtClean="0">
              <a:solidFill>
                <a:schemeClr val="tx1"/>
              </a:solidFill>
              <a:ea typeface="+mn-ea"/>
              <a:cs typeface="Helvetica"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kern="1200" baseline="0" dirty="0" smtClean="0">
                <a:solidFill>
                  <a:schemeClr val="tx1"/>
                </a:solidFill>
                <a:ea typeface="+mn-ea"/>
                <a:cs typeface="Helvetica" panose="020B0604020202020204" pitchFamily="34" charset="0"/>
              </a:rPr>
              <a:t>Collaborate: Within your organization, with your colleagues and outside - with other data professionals (you even chat with data scientists from IBM).</a:t>
            </a:r>
            <a:endParaRPr lang="en-US" altLang="en-US" sz="1200" b="1" kern="1200" dirty="0" smtClean="0">
              <a:solidFill>
                <a:schemeClr val="tx1"/>
              </a:solidFill>
              <a:ea typeface="+mn-ea"/>
              <a:cs typeface="Helvetica"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18D02FFD-07D4-5C4F-BD77-921008177348}" type="slidenum">
              <a:rPr lang="en-US" smtClean="0"/>
              <a:t>6</a:t>
            </a:fld>
            <a:endParaRPr lang="en-US"/>
          </a:p>
        </p:txBody>
      </p:sp>
    </p:spTree>
    <p:extLst>
      <p:ext uri="{BB962C8B-B14F-4D97-AF65-F5344CB8AC3E}">
        <p14:creationId xmlns:p14="http://schemas.microsoft.com/office/powerpoint/2010/main" val="2930857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39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Spark is an open source project</a:t>
            </a:r>
            <a:r>
              <a:rPr lang="en-US" baseline="0" dirty="0" smtClean="0"/>
              <a:t> which came out of UC Berkeley’s AMPLAB, now called the “</a:t>
            </a:r>
            <a:r>
              <a:rPr lang="en-US" baseline="0" dirty="0" err="1" smtClean="0"/>
              <a:t>RiseLab</a:t>
            </a:r>
            <a:r>
              <a:rPr lang="en-US" baseline="0" dirty="0" smtClean="0"/>
              <a:t>”</a:t>
            </a:r>
          </a:p>
          <a:p>
            <a:pPr marL="171450" indent="-171450">
              <a:buFontTx/>
              <a:buChar char="-"/>
            </a:pPr>
            <a:r>
              <a:rPr lang="en-US" baseline="0" dirty="0" smtClean="0"/>
              <a:t>It is an </a:t>
            </a:r>
            <a:r>
              <a:rPr lang="en-US" b="1" baseline="0" dirty="0" smtClean="0"/>
              <a:t>in memory, distributed processing, engine</a:t>
            </a:r>
          </a:p>
          <a:p>
            <a:pPr marL="171450" indent="-171450">
              <a:buFontTx/>
              <a:buChar char="-"/>
            </a:pPr>
            <a:r>
              <a:rPr lang="en-US" baseline="0" dirty="0" smtClean="0"/>
              <a:t>It is designed for </a:t>
            </a:r>
            <a:r>
              <a:rPr lang="en-US" b="1" baseline="0" dirty="0" smtClean="0"/>
              <a:t>heavy workloads</a:t>
            </a:r>
          </a:p>
          <a:p>
            <a:pPr marL="171450" indent="-171450">
              <a:buFontTx/>
              <a:buChar char="-"/>
            </a:pPr>
            <a:r>
              <a:rPr lang="en-US" baseline="0" dirty="0" smtClean="0"/>
              <a:t>At IBM, we like to call it the </a:t>
            </a:r>
            <a:r>
              <a:rPr lang="en-US" b="1" baseline="0" dirty="0" smtClean="0"/>
              <a:t>“Analytic operating system”</a:t>
            </a:r>
          </a:p>
          <a:p>
            <a:pPr marL="171450" indent="-171450">
              <a:buFontTx/>
              <a:buChar char="-"/>
            </a:pPr>
            <a:endParaRPr lang="en-US" baseline="0" dirty="0" smtClean="0"/>
          </a:p>
          <a:p>
            <a:pPr marL="171450" indent="-171450">
              <a:buFontTx/>
              <a:buChar char="-"/>
            </a:pPr>
            <a:r>
              <a:rPr lang="en-US" baseline="0" dirty="0" smtClean="0"/>
              <a:t>We actually funded the initial </a:t>
            </a:r>
            <a:r>
              <a:rPr lang="en-US" baseline="0" dirty="0" err="1" smtClean="0"/>
              <a:t>Amplab</a:t>
            </a:r>
            <a:r>
              <a:rPr lang="en-US" baseline="0" dirty="0" smtClean="0"/>
              <a:t> project and continue to fund </a:t>
            </a:r>
            <a:r>
              <a:rPr lang="en-US" baseline="0" dirty="0" err="1" smtClean="0"/>
              <a:t>Riselab</a:t>
            </a:r>
            <a:endParaRPr lang="en-US" dirty="0" smtClean="0"/>
          </a:p>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10</a:t>
            </a:fld>
            <a:endParaRPr lang="en-US"/>
          </a:p>
        </p:txBody>
      </p:sp>
    </p:spTree>
    <p:extLst>
      <p:ext uri="{BB962C8B-B14F-4D97-AF65-F5344CB8AC3E}">
        <p14:creationId xmlns:p14="http://schemas.microsoft.com/office/powerpoint/2010/main" val="184644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171450" indent="-171450">
              <a:buFontTx/>
              <a:buChar char="-"/>
            </a:pPr>
            <a:r>
              <a:rPr lang="en-US" baseline="0" dirty="0" smtClean="0"/>
              <a:t>We are all in on spark</a:t>
            </a:r>
          </a:p>
          <a:p>
            <a:pPr marL="171450" indent="-171450">
              <a:buFontTx/>
              <a:buChar char="-"/>
            </a:pPr>
            <a:r>
              <a:rPr lang="en-US" baseline="0" dirty="0" smtClean="0"/>
              <a:t>We have a center in San Francisco where our engineers are dedicated to contributing to spark, they do not work on any other project</a:t>
            </a:r>
          </a:p>
          <a:p>
            <a:pPr marL="171450" indent="-171450">
              <a:buFontTx/>
              <a:buChar char="-"/>
            </a:pPr>
            <a:r>
              <a:rPr lang="en-US" baseline="0" dirty="0" smtClean="0"/>
              <a:t>We aim to hire about 300 engineers, we are as many 70 as of now</a:t>
            </a:r>
          </a:p>
          <a:p>
            <a:pPr marL="171450" indent="-171450">
              <a:buFontTx/>
              <a:buChar char="-"/>
            </a:pPr>
            <a:r>
              <a:rPr lang="en-US" baseline="0" dirty="0" smtClean="0"/>
              <a:t>We have also developed and open sourced </a:t>
            </a:r>
            <a:r>
              <a:rPr lang="en-US" baseline="0" dirty="0" err="1" smtClean="0"/>
              <a:t>SystemML</a:t>
            </a:r>
            <a:r>
              <a:rPr lang="en-US" baseline="0" dirty="0" smtClean="0"/>
              <a:t> which is a machine learning library</a:t>
            </a:r>
          </a:p>
          <a:p>
            <a:pPr marL="171450" indent="-171450">
              <a:buFontTx/>
              <a:buChar char="-"/>
            </a:pPr>
            <a:endParaRPr lang="en-US" baseline="0" dirty="0" smtClean="0"/>
          </a:p>
          <a:p>
            <a:pPr marL="171450" indent="-171450">
              <a:buFontTx/>
              <a:buChar char="-"/>
            </a:pPr>
            <a:r>
              <a:rPr lang="en-US" baseline="0" dirty="0" smtClean="0"/>
              <a:t>We also offer </a:t>
            </a:r>
            <a:r>
              <a:rPr lang="en-US" baseline="0" dirty="0" err="1" smtClean="0"/>
              <a:t>sponser</a:t>
            </a:r>
            <a:r>
              <a:rPr lang="en-US" baseline="0" dirty="0" smtClean="0"/>
              <a:t> </a:t>
            </a:r>
            <a:r>
              <a:rPr lang="en-US" baseline="0" dirty="0" err="1" smtClean="0"/>
              <a:t>AMPLab</a:t>
            </a:r>
            <a:r>
              <a:rPr lang="en-US" baseline="0" dirty="0" smtClean="0"/>
              <a:t> where spark was born and we are continuing to invest in </a:t>
            </a:r>
            <a:r>
              <a:rPr lang="en-US" baseline="0" dirty="0" err="1" smtClean="0"/>
              <a:t>RiseLab</a:t>
            </a:r>
            <a:endParaRPr lang="en-US" baseline="0" dirty="0" smtClean="0"/>
          </a:p>
          <a:p>
            <a:pPr marL="171450" indent="-171450">
              <a:buFontTx/>
              <a:buChar char="-"/>
            </a:pPr>
            <a:r>
              <a:rPr lang="en-US" baseline="0" dirty="0" smtClean="0"/>
              <a:t>There is also free education on big data university for spark and other big data courses</a:t>
            </a:r>
          </a:p>
          <a:p>
            <a:pPr marL="171450" indent="-171450">
              <a:buFontTx/>
              <a:buChar char="-"/>
            </a:pPr>
            <a:endParaRPr lang="en-US" baseline="0" dirty="0" smtClean="0"/>
          </a:p>
          <a:p>
            <a:pPr marL="171450" indent="-171450">
              <a:buFontTx/>
              <a:buChar char="-"/>
            </a:pPr>
            <a:r>
              <a:rPr lang="en-US" baseline="0" dirty="0" smtClean="0"/>
              <a:t>And lastly, spark is a component in a lot of our products and the number is rising, we also offer it on a standalone basis</a:t>
            </a:r>
          </a:p>
          <a:p>
            <a:pPr marL="171450" indent="-171450">
              <a:buFontTx/>
              <a:buChar char="-"/>
            </a:pPr>
            <a:endParaRPr lang="en-US" baseline="0" dirty="0" smtClean="0"/>
          </a:p>
          <a:p>
            <a:r>
              <a:rPr lang="en-US" dirty="0" smtClean="0"/>
              <a:t>The quote in the upper right corner is important. It</a:t>
            </a:r>
            <a:r>
              <a:rPr lang="en-US" baseline="0" dirty="0" smtClean="0"/>
              <a:t> shows the impact IBM has when it supports a product.</a:t>
            </a:r>
          </a:p>
          <a:p>
            <a:r>
              <a:rPr lang="en-US" baseline="0" dirty="0" smtClean="0"/>
              <a:t>It gives legitimacy to </a:t>
            </a:r>
            <a:r>
              <a:rPr lang="en-US" b="1" baseline="0" dirty="0" smtClean="0"/>
              <a:t>Spark for the enterprise</a:t>
            </a:r>
            <a:r>
              <a:rPr lang="en-US" baseline="0" dirty="0" smtClean="0"/>
              <a:t>. Now enterprise customers can use Spark and know that IBM is behind it. It is </a:t>
            </a:r>
            <a:r>
              <a:rPr lang="en-US" b="1" baseline="0" dirty="0" smtClean="0"/>
              <a:t>appropriate for enterprise software</a:t>
            </a:r>
            <a:r>
              <a:rPr lang="en-US" baseline="0" dirty="0" smtClean="0"/>
              <a:t>.</a:t>
            </a:r>
          </a:p>
          <a:p>
            <a:r>
              <a:rPr lang="en-US" baseline="0" dirty="0" smtClean="0"/>
              <a:t>Still, IBM wants to make sure it is successful by using this three pronged approach.</a:t>
            </a:r>
          </a:p>
          <a:p>
            <a:r>
              <a:rPr lang="en-US" baseline="0" dirty="0" smtClean="0"/>
              <a:t>One of the main goal being to become the number one contributor to Spark.</a:t>
            </a:r>
            <a:endParaRPr lang="en-US" dirty="0" smtClean="0"/>
          </a:p>
        </p:txBody>
      </p:sp>
      <p:sp>
        <p:nvSpPr>
          <p:cNvPr id="4" name="Footer Placeholder 3"/>
          <p:cNvSpPr>
            <a:spLocks noGrp="1"/>
          </p:cNvSpPr>
          <p:nvPr>
            <p:ph type="ftr" sz="quarter" idx="10"/>
          </p:nvPr>
        </p:nvSpPr>
        <p:spPr/>
        <p:txBody>
          <a:bodyPr/>
          <a:lstStyle/>
          <a:p>
            <a:pPr>
              <a:defRPr/>
            </a:pPr>
            <a:r>
              <a:rPr lang="en-US" smtClean="0">
                <a:solidFill>
                  <a:prstClr val="black"/>
                </a:solidFill>
              </a:rPr>
              <a:t>IBM Analytics</a:t>
            </a:r>
            <a:br>
              <a:rPr lang="en-US" smtClean="0">
                <a:solidFill>
                  <a:prstClr val="black"/>
                </a:solidFill>
              </a:rPr>
            </a:br>
            <a:r>
              <a:rPr lang="en-US" smtClean="0">
                <a:solidFill>
                  <a:prstClr val="black"/>
                </a:solidFill>
              </a:rPr>
              <a:t>© 2015 IBM Corporation</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solidFill>
                  <a:prstClr val="black"/>
                </a:solidFill>
              </a:rPr>
              <a:pPr>
                <a:defRPr/>
              </a:pPr>
              <a:t>11</a:t>
            </a:fld>
            <a:endParaRPr lang="en-US">
              <a:solidFill>
                <a:prstClr val="black"/>
              </a:solidFill>
            </a:endParaRPr>
          </a:p>
        </p:txBody>
      </p:sp>
    </p:spTree>
    <p:extLst>
      <p:ext uri="{BB962C8B-B14F-4D97-AF65-F5344CB8AC3E}">
        <p14:creationId xmlns:p14="http://schemas.microsoft.com/office/powerpoint/2010/main" val="21327238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000" y="5431369"/>
            <a:ext cx="1806221" cy="1354667"/>
          </a:xfrm>
          <a:prstGeom prst="rect">
            <a:avLst/>
          </a:prstGeom>
        </p:spPr>
      </p:pic>
      <p:sp>
        <p:nvSpPr>
          <p:cNvPr id="11" name="Title 10"/>
          <p:cNvSpPr>
            <a:spLocks noGrp="1"/>
          </p:cNvSpPr>
          <p:nvPr>
            <p:ph type="title"/>
          </p:nvPr>
        </p:nvSpPr>
        <p:spPr>
          <a:xfrm>
            <a:off x="530340" y="360428"/>
            <a:ext cx="3991261" cy="2970773"/>
          </a:xfrm>
        </p:spPr>
        <p:txBody>
          <a:bodyPr/>
          <a:lstStyle>
            <a:lvl1pPr>
              <a:defRPr sz="3200">
                <a:solidFill>
                  <a:srgbClr val="5AAAFA"/>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88673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5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36757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1" y="360428"/>
            <a:ext cx="5446491" cy="5791200"/>
          </a:xfrm>
        </p:spPr>
        <p:txBody>
          <a:bodyPr/>
          <a:lstStyle>
            <a:lvl1pPr>
              <a:defRPr sz="3733">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6092367" y="360428"/>
            <a:ext cx="5669280" cy="5791200"/>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6191808"/>
      </p:ext>
    </p:extLst>
  </p:cSld>
  <p:clrMapOvr>
    <a:masterClrMapping/>
  </p:clrMapOvr>
  <p:extLst mod="1">
    <p:ext uri="{DCECCB84-F9BA-43D5-87BE-67443E8EF086}">
      <p15:sldGuideLst xmlns:p15="http://schemas.microsoft.com/office/powerpoint/2012/main">
        <p15:guide id="1" pos="1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15" y="360040"/>
            <a:ext cx="5669280" cy="5791200"/>
          </a:xfrm>
        </p:spPr>
        <p:txBody>
          <a:bodyPr vert="horz" lIns="0" tIns="0" rIns="0" bIns="0" rtlCol="0">
            <a:noAutofit/>
          </a:bodyPr>
          <a:lstStyle>
            <a:lvl1pPr marL="150272" indent="-150272">
              <a:spcAft>
                <a:spcPts val="3733"/>
              </a:spcAft>
              <a:defRPr lang="en-US" sz="3733" dirty="0"/>
            </a:lvl1pPr>
            <a:lvl2pPr marL="150272" indent="0">
              <a:buNone/>
              <a:defRPr lang="en-US" sz="2400" kern="1200" dirty="0">
                <a:solidFill>
                  <a:schemeClr val="accent6">
                    <a:lumMod val="75000"/>
                  </a:schemeClr>
                </a:solidFill>
                <a:latin typeface="Arial"/>
                <a:ea typeface="+mj-ea"/>
                <a:cs typeface="Arial"/>
              </a:defRPr>
            </a:lvl2pPr>
            <a:lvl3pPr>
              <a:defRPr lang="en-US" sz="2400" kern="1200" dirty="0">
                <a:solidFill>
                  <a:schemeClr val="accent6">
                    <a:lumMod val="75000"/>
                  </a:schemeClr>
                </a:solidFill>
                <a:latin typeface="Arial"/>
                <a:ea typeface="+mj-ea"/>
                <a:cs typeface="Arial"/>
              </a:defRPr>
            </a:lvl3pPr>
            <a:lvl4pPr>
              <a:defRPr lang="en-US" sz="2400" kern="1200" dirty="0">
                <a:solidFill>
                  <a:srgbClr val="1D9EFF"/>
                </a:solidFill>
                <a:latin typeface="Arial"/>
                <a:ea typeface="+mj-ea"/>
                <a:cs typeface="Arial"/>
              </a:defRPr>
            </a:lvl4pPr>
            <a:lvl5pPr>
              <a:defRPr lang="en-US" sz="24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826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530340" y="355571"/>
            <a:ext cx="11354645" cy="5791200"/>
          </a:xfrm>
        </p:spPr>
        <p:txBody>
          <a:bodyPr/>
          <a:lstStyle>
            <a:lvl1pPr>
              <a:lnSpc>
                <a:spcPct val="90000"/>
              </a:lnSpc>
              <a:defRPr sz="6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3590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530340" y="360040"/>
            <a:ext cx="7608221" cy="5791200"/>
          </a:xfrm>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52946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671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49" name="Shape 249"/>
          <p:cNvSpPr>
            <a:spLocks noGrp="1"/>
          </p:cNvSpPr>
          <p:nvPr>
            <p:ph type="title"/>
          </p:nvPr>
        </p:nvSpPr>
        <p:spPr>
          <a:xfrm>
            <a:off x="438153" y="292100"/>
            <a:ext cx="11582401" cy="1535115"/>
          </a:xfrm>
          <a:prstGeom prst="rect">
            <a:avLst/>
          </a:prstGeom>
        </p:spPr>
        <p:txBody>
          <a:bodyPr/>
          <a:lstStyle/>
          <a:p>
            <a:r>
              <a:t>Title Text</a:t>
            </a:r>
          </a:p>
        </p:txBody>
      </p:sp>
      <p:sp>
        <p:nvSpPr>
          <p:cNvPr id="250" name="Shape 250"/>
          <p:cNvSpPr>
            <a:spLocks noGrp="1"/>
          </p:cNvSpPr>
          <p:nvPr>
            <p:ph type="body" idx="1"/>
          </p:nvPr>
        </p:nvSpPr>
        <p:spPr>
          <a:xfrm>
            <a:off x="438152" y="1827215"/>
            <a:ext cx="11273368" cy="503078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1" name="Shape 251"/>
          <p:cNvSpPr>
            <a:spLocks noGrp="1"/>
          </p:cNvSpPr>
          <p:nvPr>
            <p:ph type="sldNum" sz="quarter" idx="2"/>
          </p:nvPr>
        </p:nvSpPr>
        <p:spPr>
          <a:xfrm>
            <a:off x="438152" y="6524626"/>
            <a:ext cx="2832101" cy="169335"/>
          </a:xfrm>
          <a:prstGeom prst="rect">
            <a:avLst/>
          </a:prstGeom>
        </p:spPr>
        <p:txBody>
          <a:bodyPr/>
          <a:lstStyle/>
          <a:p>
            <a:pPr defTabSz="609555"/>
            <a:fld id="{86CB4B4D-7CA3-9044-876B-883B54F8677D}" type="slidenum">
              <a:rPr lang="uk-UA" smtClean="0">
                <a:solidFill>
                  <a:srgbClr val="1D3649"/>
                </a:solidFill>
              </a:rPr>
              <a:pPr defTabSz="609555"/>
              <a:t>‹#›</a:t>
            </a:fld>
            <a:endParaRPr lang="uk-UA">
              <a:solidFill>
                <a:srgbClr val="1D3649"/>
              </a:solidFill>
            </a:endParaRPr>
          </a:p>
        </p:txBody>
      </p:sp>
    </p:spTree>
    <p:extLst>
      <p:ext uri="{BB962C8B-B14F-4D97-AF65-F5344CB8AC3E}">
        <p14:creationId xmlns:p14="http://schemas.microsoft.com/office/powerpoint/2010/main" val="21961239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pic>
        <p:nvPicPr>
          <p:cNvPr id="91" name="Picture 9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4000" y="5431369"/>
            <a:ext cx="1806221" cy="1354667"/>
          </a:xfrm>
          <a:prstGeom prst="rect">
            <a:avLst/>
          </a:prstGeom>
        </p:spPr>
      </p:pic>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154150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2951291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199756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000" y="5431369"/>
            <a:ext cx="1806221" cy="1354667"/>
          </a:xfrm>
          <a:prstGeom prst="rect">
            <a:avLst/>
          </a:prstGeom>
        </p:spPr>
      </p:pic>
      <p:sp>
        <p:nvSpPr>
          <p:cNvPr id="11" name="Title 10"/>
          <p:cNvSpPr>
            <a:spLocks noGrp="1"/>
          </p:cNvSpPr>
          <p:nvPr>
            <p:ph type="title"/>
          </p:nvPr>
        </p:nvSpPr>
        <p:spPr>
          <a:xfrm>
            <a:off x="530340" y="360428"/>
            <a:ext cx="3991261" cy="2970773"/>
          </a:xfrm>
        </p:spPr>
        <p:txBody>
          <a:bodyPr/>
          <a:lstStyle>
            <a:lvl1pPr>
              <a:defRPr sz="3200">
                <a:solidFill>
                  <a:srgbClr val="5AAAFA"/>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52737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30342" y="360431"/>
            <a:ext cx="4000860" cy="2970772"/>
          </a:xfrm>
        </p:spPr>
        <p:txBody>
          <a:bodyPr/>
          <a:lstStyle>
            <a:lvl1pPr>
              <a:defRPr sz="3200" b="0" i="0">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105991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310" y="1200150"/>
            <a:ext cx="11852910" cy="5543550"/>
          </a:xfrm>
        </p:spPr>
        <p:txBody>
          <a:bodyPr/>
          <a:lstStyle>
            <a:lvl1pPr>
              <a:defRPr sz="3733" b="0" i="0">
                <a:latin typeface="Helvetica Neue Light" charset="0"/>
                <a:ea typeface="Helvetica Neue Light" charset="0"/>
                <a:cs typeface="Helvetica Neue Light" charset="0"/>
              </a:defRPr>
            </a:lvl1pPr>
            <a:lvl2pPr>
              <a:defRPr sz="3733" b="0" i="0">
                <a:latin typeface="Helvetica Neue Light" charset="0"/>
                <a:ea typeface="Helvetica Neue Light" charset="0"/>
                <a:cs typeface="Helvetica Neue Light" charset="0"/>
              </a:defRPr>
            </a:lvl2pPr>
            <a:lvl3pPr>
              <a:defRPr sz="3733" b="0" i="0">
                <a:latin typeface="Helvetica Neue Light" charset="0"/>
                <a:ea typeface="Helvetica Neue Light" charset="0"/>
                <a:cs typeface="Helvetica Neue Light" charset="0"/>
              </a:defRPr>
            </a:lvl3pPr>
            <a:lvl4pPr>
              <a:defRPr sz="3733" b="0" i="0">
                <a:latin typeface="Helvetica Neue Light" charset="0"/>
                <a:ea typeface="Helvetica Neue Light" charset="0"/>
                <a:cs typeface="Helvetica Neue Light" charset="0"/>
              </a:defRPr>
            </a:lvl4pPr>
            <a:lvl5pPr>
              <a:defRPr sz="3733"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194310" y="108968"/>
            <a:ext cx="11852910" cy="736852"/>
          </a:xfrm>
        </p:spPr>
        <p:txBody>
          <a:bodyPr/>
          <a:lstStyle>
            <a:lvl1pPr>
              <a:defRPr sz="3733" b="0" i="0">
                <a:latin typeface="Helvetica Neue Light" charset="0"/>
                <a:ea typeface="Helvetica Neue Light" charset="0"/>
                <a:cs typeface="Helvetica Neue Light" charset="0"/>
              </a:defRPr>
            </a:lvl1pPr>
          </a:lstStyle>
          <a:p>
            <a:r>
              <a:rPr lang="en-US" noProof="0" dirty="0"/>
              <a:t>Click to edit Master title style</a:t>
            </a:r>
          </a:p>
        </p:txBody>
      </p:sp>
    </p:spTree>
    <p:extLst>
      <p:ext uri="{BB962C8B-B14F-4D97-AF65-F5344CB8AC3E}">
        <p14:creationId xmlns:p14="http://schemas.microsoft.com/office/powerpoint/2010/main" val="1792333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0" y="1591820"/>
            <a:ext cx="5669280" cy="4322656"/>
          </a:xfrm>
        </p:spPr>
        <p:txBody>
          <a:bodyPr/>
          <a:lstStyle>
            <a:lvl1pPr>
              <a:defRPr sz="3733"/>
            </a:lvl1pPr>
            <a:lvl2pPr>
              <a:defRPr sz="3733"/>
            </a:lvl2pPr>
            <a:lvl3pPr marL="529127" indent="-230701">
              <a:buFont typeface="Arial" panose="020B0604020202020204" pitchFamily="34" charset="0"/>
              <a:buChar cha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530344" y="360428"/>
            <a:ext cx="5966369" cy="1219200"/>
          </a:xfrm>
        </p:spPr>
        <p:txBody>
          <a:bodyPr/>
          <a:lstStyle>
            <a:lvl1pPr>
              <a:defRPr sz="3733"/>
            </a:lvl1pPr>
          </a:lstStyle>
          <a:p>
            <a:r>
              <a:rPr lang="en-US" dirty="0"/>
              <a:t>Click to edit Master title style</a:t>
            </a:r>
          </a:p>
        </p:txBody>
      </p:sp>
      <p:sp>
        <p:nvSpPr>
          <p:cNvPr id="9" name="Content Placeholder 2"/>
          <p:cNvSpPr>
            <a:spLocks noGrp="1"/>
          </p:cNvSpPr>
          <p:nvPr>
            <p:ph idx="14"/>
          </p:nvPr>
        </p:nvSpPr>
        <p:spPr>
          <a:xfrm>
            <a:off x="6317264" y="1591820"/>
            <a:ext cx="5669280" cy="4322656"/>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9911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530344" y="360428"/>
            <a:ext cx="5966369" cy="1219200"/>
          </a:xfrm>
        </p:spPr>
        <p:txBody>
          <a:bodyPr/>
          <a:lstStyle>
            <a:lvl1pPr>
              <a:defRPr sz="3733">
                <a:solidFill>
                  <a:srgbClr val="5AAAFA"/>
                </a:solidFill>
              </a:defRPr>
            </a:lvl1pPr>
          </a:lstStyle>
          <a:p>
            <a:r>
              <a:rPr lang="en-US" dirty="0"/>
              <a:t>Click to edit Master title style</a:t>
            </a:r>
          </a:p>
        </p:txBody>
      </p:sp>
    </p:spTree>
    <p:extLst>
      <p:ext uri="{BB962C8B-B14F-4D97-AF65-F5344CB8AC3E}">
        <p14:creationId xmlns:p14="http://schemas.microsoft.com/office/powerpoint/2010/main" val="723830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280416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44229" y="360428"/>
            <a:ext cx="810608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9352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98575" y="360428"/>
            <a:ext cx="754640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5286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3700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5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1686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1" y="360428"/>
            <a:ext cx="5446491" cy="5791200"/>
          </a:xfrm>
        </p:spPr>
        <p:txBody>
          <a:bodyPr/>
          <a:lstStyle>
            <a:lvl1pPr>
              <a:defRPr sz="3733">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6092367" y="360428"/>
            <a:ext cx="5669280" cy="5791200"/>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9382412"/>
      </p:ext>
    </p:extLst>
  </p:cSld>
  <p:clrMapOvr>
    <a:masterClrMapping/>
  </p:clrMapOvr>
  <p:extLst mod="1">
    <p:ext uri="{DCECCB84-F9BA-43D5-87BE-67443E8EF086}">
      <p15:sldGuideLst xmlns:p15="http://schemas.microsoft.com/office/powerpoint/2012/main">
        <p15:guide id="1" pos="12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15" y="360040"/>
            <a:ext cx="5669280" cy="5791200"/>
          </a:xfrm>
        </p:spPr>
        <p:txBody>
          <a:bodyPr vert="horz" lIns="0" tIns="0" rIns="0" bIns="0" rtlCol="0">
            <a:noAutofit/>
          </a:bodyPr>
          <a:lstStyle>
            <a:lvl1pPr marL="150272" indent="-150272">
              <a:spcAft>
                <a:spcPts val="3733"/>
              </a:spcAft>
              <a:defRPr lang="en-US" sz="3733" dirty="0"/>
            </a:lvl1pPr>
            <a:lvl2pPr marL="150272" indent="0">
              <a:buNone/>
              <a:defRPr lang="en-US" sz="2400" kern="1200" dirty="0">
                <a:solidFill>
                  <a:schemeClr val="accent6">
                    <a:lumMod val="75000"/>
                  </a:schemeClr>
                </a:solidFill>
                <a:latin typeface="Arial"/>
                <a:ea typeface="+mj-ea"/>
                <a:cs typeface="Arial"/>
              </a:defRPr>
            </a:lvl2pPr>
            <a:lvl3pPr>
              <a:defRPr lang="en-US" sz="2400" kern="1200" dirty="0">
                <a:solidFill>
                  <a:schemeClr val="accent6">
                    <a:lumMod val="75000"/>
                  </a:schemeClr>
                </a:solidFill>
                <a:latin typeface="Arial"/>
                <a:ea typeface="+mj-ea"/>
                <a:cs typeface="Arial"/>
              </a:defRPr>
            </a:lvl3pPr>
            <a:lvl4pPr>
              <a:defRPr lang="en-US" sz="2400" kern="1200" dirty="0">
                <a:solidFill>
                  <a:srgbClr val="1D9EFF"/>
                </a:solidFill>
                <a:latin typeface="Arial"/>
                <a:ea typeface="+mj-ea"/>
                <a:cs typeface="Arial"/>
              </a:defRPr>
            </a:lvl4pPr>
            <a:lvl5pPr>
              <a:defRPr lang="en-US" sz="24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300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30342" y="360431"/>
            <a:ext cx="4000860" cy="2970772"/>
          </a:xfrm>
        </p:spPr>
        <p:txBody>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805147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530340" y="355571"/>
            <a:ext cx="11354645" cy="5791200"/>
          </a:xfrm>
        </p:spPr>
        <p:txBody>
          <a:bodyPr/>
          <a:lstStyle>
            <a:lvl1pPr>
              <a:lnSpc>
                <a:spcPct val="90000"/>
              </a:lnSpc>
              <a:defRPr sz="6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5224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530340" y="360040"/>
            <a:ext cx="7608221" cy="5791200"/>
          </a:xfrm>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20923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621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Interior 3 - Dark">
    <p:spTree>
      <p:nvGrpSpPr>
        <p:cNvPr id="1" name=""/>
        <p:cNvGrpSpPr/>
        <p:nvPr/>
      </p:nvGrpSpPr>
      <p:grpSpPr>
        <a:xfrm>
          <a:off x="0" y="0"/>
          <a:ext cx="0" cy="0"/>
          <a:chOff x="0" y="0"/>
          <a:chExt cx="0" cy="0"/>
        </a:xfrm>
      </p:grpSpPr>
      <p:sp>
        <p:nvSpPr>
          <p:cNvPr id="2" name="TextBox 1"/>
          <p:cNvSpPr txBox="1"/>
          <p:nvPr userDrawn="1"/>
        </p:nvSpPr>
        <p:spPr>
          <a:xfrm>
            <a:off x="11572312" y="6432670"/>
            <a:ext cx="394660" cy="297454"/>
          </a:xfrm>
          <a:prstGeom prst="rect">
            <a:avLst/>
          </a:prstGeom>
          <a:noFill/>
        </p:spPr>
        <p:txBody>
          <a:bodyPr wrap="none" rtlCol="0">
            <a:spAutoFit/>
          </a:bodyPr>
          <a:lstStyle/>
          <a:p>
            <a:pPr defTabSz="609555"/>
            <a:fld id="{1F071EA7-81D7-2A42-B00C-84064301B7A2}" type="slidenum">
              <a:rPr lang="en-US" sz="1333">
                <a:solidFill>
                  <a:srgbClr val="FFFFFF"/>
                </a:solidFill>
              </a:rPr>
              <a:pPr defTabSz="609555"/>
              <a:t>‹#›</a:t>
            </a:fld>
            <a:endParaRPr lang="en-US" sz="1333" dirty="0">
              <a:solidFill>
                <a:srgbClr val="FFFFFF"/>
              </a:solidFill>
            </a:endParaRPr>
          </a:p>
        </p:txBody>
      </p:sp>
    </p:spTree>
    <p:extLst>
      <p:ext uri="{BB962C8B-B14F-4D97-AF65-F5344CB8AC3E}">
        <p14:creationId xmlns:p14="http://schemas.microsoft.com/office/powerpoint/2010/main" val="127144885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914400" y="1844677"/>
            <a:ext cx="10363200" cy="2041524"/>
          </a:xfrm>
          <a:prstGeom prst="rect">
            <a:avLst/>
          </a:prstGeom>
        </p:spPr>
        <p:txBody>
          <a:bodyPr/>
          <a:lstStyle/>
          <a:p>
            <a:r>
              <a:t>Title Text</a:t>
            </a:r>
          </a:p>
        </p:txBody>
      </p:sp>
      <p:sp>
        <p:nvSpPr>
          <p:cNvPr id="12" name="Shape 12"/>
          <p:cNvSpPr>
            <a:spLocks noGrp="1"/>
          </p:cNvSpPr>
          <p:nvPr>
            <p:ph type="body" sz="half" idx="1"/>
          </p:nvPr>
        </p:nvSpPr>
        <p:spPr>
          <a:xfrm>
            <a:off x="1828800" y="3886200"/>
            <a:ext cx="8534400" cy="2971800"/>
          </a:xfrm>
          <a:prstGeom prst="rect">
            <a:avLst/>
          </a:prstGeom>
        </p:spPr>
        <p:txBody>
          <a:bodyPr/>
          <a:lstStyle>
            <a:lvl1pPr marL="0" indent="0" algn="ctr">
              <a:buSzTx/>
              <a:buFontTx/>
              <a:buNone/>
              <a:defRPr>
                <a:solidFill>
                  <a:srgbClr val="888888"/>
                </a:solidFill>
              </a:defRPr>
            </a:lvl1pPr>
            <a:lvl2pPr marL="0" indent="548626" algn="ctr">
              <a:buSzTx/>
              <a:buFontTx/>
              <a:buNone/>
              <a:defRPr>
                <a:solidFill>
                  <a:srgbClr val="888888"/>
                </a:solidFill>
              </a:defRPr>
            </a:lvl2pPr>
            <a:lvl3pPr marL="0" indent="1097253" algn="ctr">
              <a:buSzTx/>
              <a:buFontTx/>
              <a:buNone/>
              <a:defRPr>
                <a:solidFill>
                  <a:srgbClr val="888888"/>
                </a:solidFill>
              </a:defRPr>
            </a:lvl3pPr>
            <a:lvl4pPr marL="0" indent="1645879" algn="ctr">
              <a:buSzTx/>
              <a:buFontTx/>
              <a:buNone/>
              <a:defRPr>
                <a:solidFill>
                  <a:srgbClr val="888888"/>
                </a:solidFill>
              </a:defRPr>
            </a:lvl4pPr>
            <a:lvl5pPr marL="0" indent="2194505"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8737600" y="6377370"/>
            <a:ext cx="2844800" cy="323089"/>
          </a:xfrm>
          <a:prstGeom prst="rect">
            <a:avLst/>
          </a:prstGeom>
        </p:spPr>
        <p:txBody>
          <a:bodyPr/>
          <a:lstStyle/>
          <a:p>
            <a:pPr defTabSz="609555"/>
            <a:fld id="{86CB4B4D-7CA3-9044-876B-883B54F8677D}" type="slidenum">
              <a:rPr lang="uk-UA">
                <a:solidFill>
                  <a:srgbClr val="1D3649"/>
                </a:solidFill>
              </a:rPr>
              <a:pPr defTabSz="609555"/>
              <a:t>‹#›</a:t>
            </a:fld>
            <a:endParaRPr lang="uk-UA">
              <a:solidFill>
                <a:srgbClr val="1D3649"/>
              </a:solidFill>
            </a:endParaRPr>
          </a:p>
        </p:txBody>
      </p:sp>
    </p:spTree>
    <p:extLst>
      <p:ext uri="{BB962C8B-B14F-4D97-AF65-F5344CB8AC3E}">
        <p14:creationId xmlns:p14="http://schemas.microsoft.com/office/powerpoint/2010/main" val="83094060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0281276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6199323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6096000" y="0"/>
            <a:ext cx="6096000" cy="6858000"/>
          </a:xfrm>
        </p:spPr>
        <p:txBody>
          <a:bodyPr/>
          <a:lstStyle/>
          <a:p>
            <a:r>
              <a:rPr lang="en-US" smtClean="0"/>
              <a:t>Drag picture to placeholder or click icon to add</a:t>
            </a:r>
            <a:endParaRPr lang="en-US"/>
          </a:p>
        </p:txBody>
      </p:sp>
      <p:sp>
        <p:nvSpPr>
          <p:cNvPr id="2" name="Title 1"/>
          <p:cNvSpPr>
            <a:spLocks noGrp="1"/>
          </p:cNvSpPr>
          <p:nvPr>
            <p:ph type="title"/>
          </p:nvPr>
        </p:nvSpPr>
        <p:spPr>
          <a:xfrm>
            <a:off x="304800" y="268225"/>
            <a:ext cx="5486400" cy="5870532"/>
          </a:xfrm>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a:xfrm>
            <a:off x="9144000" y="6435307"/>
            <a:ext cx="2743200" cy="182880"/>
          </a:xfrm>
          <a:prstGeom prst="rect">
            <a:avLst/>
          </a:prstGeom>
        </p:spPr>
        <p:txBody>
          <a:bodyPr/>
          <a:lstStyle/>
          <a:p>
            <a:fld id="{3FD999D4-B456-9943-89B7-30D56181CE18}" type="slidenum">
              <a:rPr lang="en-US" smtClean="0"/>
              <a:t>‹#›</a:t>
            </a:fld>
            <a:endParaRPr lang="en-US"/>
          </a:p>
        </p:txBody>
      </p:sp>
      <p:sp>
        <p:nvSpPr>
          <p:cNvPr id="4" name="Footer Placeholder 3"/>
          <p:cNvSpPr>
            <a:spLocks noGrp="1"/>
          </p:cNvSpPr>
          <p:nvPr>
            <p:ph type="ftr" sz="quarter" idx="11"/>
          </p:nvPr>
        </p:nvSpPr>
        <p:spPr>
          <a:xfrm>
            <a:off x="304800" y="6435307"/>
            <a:ext cx="8534400" cy="182880"/>
          </a:xfrm>
          <a:prstGeom prst="rect">
            <a:avLst/>
          </a:prstGeom>
        </p:spPr>
        <p:txBody>
          <a:bodyPr/>
          <a:lstStyle/>
          <a:p>
            <a:r>
              <a:rPr lang="en-US" smtClean="0"/>
              <a:t>Watson Data Platform / July, 2017 / © 2017 IBM Corporation</a:t>
            </a:r>
            <a:endParaRPr lang="en-US"/>
          </a:p>
        </p:txBody>
      </p:sp>
    </p:spTree>
    <p:extLst>
      <p:ext uri="{BB962C8B-B14F-4D97-AF65-F5344CB8AC3E}">
        <p14:creationId xmlns:p14="http://schemas.microsoft.com/office/powerpoint/2010/main" val="153021640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06282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4" y="1589193"/>
            <a:ext cx="11388513" cy="4322656"/>
          </a:xfrm>
        </p:spPr>
        <p:txBody>
          <a:bodyPr/>
          <a:lstStyle>
            <a:lvl1pPr>
              <a:defRPr sz="3733"/>
            </a:lvl1pPr>
            <a:lvl2pPr>
              <a:defRPr sz="3733"/>
            </a:lvl2pPr>
            <a:lvl3pPr>
              <a:defRPr sz="3733"/>
            </a:lvl3pPr>
            <a:lvl4pPr>
              <a:defRPr sz="3733"/>
            </a:lvl4pPr>
            <a:lvl5pPr>
              <a:defRPr sz="3733"/>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4" y="360428"/>
            <a:ext cx="5966369" cy="1219200"/>
          </a:xfrm>
        </p:spPr>
        <p:txBody>
          <a:bodyPr/>
          <a:lstStyle>
            <a:lvl1pPr>
              <a:defRPr sz="3733"/>
            </a:lvl1pPr>
          </a:lstStyle>
          <a:p>
            <a:r>
              <a:rPr lang="en-US" noProof="0" dirty="0"/>
              <a:t>Click to edit Master title style</a:t>
            </a:r>
          </a:p>
        </p:txBody>
      </p:sp>
    </p:spTree>
    <p:extLst>
      <p:ext uri="{BB962C8B-B14F-4D97-AF65-F5344CB8AC3E}">
        <p14:creationId xmlns:p14="http://schemas.microsoft.com/office/powerpoint/2010/main" val="1010392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0" y="1591820"/>
            <a:ext cx="5669280" cy="4322656"/>
          </a:xfrm>
        </p:spPr>
        <p:txBody>
          <a:bodyPr/>
          <a:lstStyle>
            <a:lvl1pPr>
              <a:defRPr sz="3733"/>
            </a:lvl1pPr>
            <a:lvl2pPr>
              <a:defRPr sz="3733"/>
            </a:lvl2pPr>
            <a:lvl3pPr marL="529127" indent="-230701">
              <a:buFont typeface="Arial" panose="020B0604020202020204" pitchFamily="34" charset="0"/>
              <a:buChar cha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530344" y="360428"/>
            <a:ext cx="5966369" cy="1219200"/>
          </a:xfrm>
        </p:spPr>
        <p:txBody>
          <a:bodyPr/>
          <a:lstStyle>
            <a:lvl1pPr>
              <a:defRPr sz="3733"/>
            </a:lvl1pPr>
          </a:lstStyle>
          <a:p>
            <a:r>
              <a:rPr lang="en-US" dirty="0"/>
              <a:t>Click to edit Master title style</a:t>
            </a:r>
          </a:p>
        </p:txBody>
      </p:sp>
      <p:sp>
        <p:nvSpPr>
          <p:cNvPr id="9" name="Content Placeholder 2"/>
          <p:cNvSpPr>
            <a:spLocks noGrp="1"/>
          </p:cNvSpPr>
          <p:nvPr>
            <p:ph idx="14"/>
          </p:nvPr>
        </p:nvSpPr>
        <p:spPr>
          <a:xfrm>
            <a:off x="6317264" y="1591820"/>
            <a:ext cx="5669280" cy="4322656"/>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9279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530344" y="360428"/>
            <a:ext cx="5966369" cy="1219200"/>
          </a:xfrm>
        </p:spPr>
        <p:txBody>
          <a:bodyPr/>
          <a:lstStyle>
            <a:lvl1pPr>
              <a:defRPr sz="3733">
                <a:solidFill>
                  <a:srgbClr val="5AAAFA"/>
                </a:solidFill>
              </a:defRPr>
            </a:lvl1pPr>
          </a:lstStyle>
          <a:p>
            <a:r>
              <a:rPr lang="en-US" dirty="0"/>
              <a:t>Click to edit Master title style</a:t>
            </a:r>
          </a:p>
        </p:txBody>
      </p:sp>
    </p:spTree>
    <p:extLst>
      <p:ext uri="{BB962C8B-B14F-4D97-AF65-F5344CB8AC3E}">
        <p14:creationId xmlns:p14="http://schemas.microsoft.com/office/powerpoint/2010/main" val="140419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280416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44229" y="360428"/>
            <a:ext cx="810608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29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98575" y="360428"/>
            <a:ext cx="754640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758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20627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slideLayout" Target="../slideLayouts/slideLayout36.xml"/><Relationship Id="rId21" Type="http://schemas.openxmlformats.org/officeDocument/2006/relationships/slideLayout" Target="../slideLayouts/slideLayout37.xml"/><Relationship Id="rId22" Type="http://schemas.openxmlformats.org/officeDocument/2006/relationships/slideLayout" Target="../slideLayouts/slideLayout38.xml"/><Relationship Id="rId23"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0340" y="35844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436469" y="358448"/>
            <a:ext cx="2807787" cy="579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Box 3"/>
          <p:cNvSpPr txBox="1"/>
          <p:nvPr userDrawn="1"/>
        </p:nvSpPr>
        <p:spPr>
          <a:xfrm>
            <a:off x="11572312" y="6432670"/>
            <a:ext cx="394660" cy="297454"/>
          </a:xfrm>
          <a:prstGeom prst="rect">
            <a:avLst/>
          </a:prstGeom>
          <a:noFill/>
        </p:spPr>
        <p:txBody>
          <a:bodyPr wrap="none" rtlCol="0">
            <a:spAutoFit/>
          </a:bodyPr>
          <a:lstStyle/>
          <a:p>
            <a:pPr defTabSz="609555"/>
            <a:fld id="{1F071EA7-81D7-2A42-B00C-84064301B7A2}" type="slidenum">
              <a:rPr lang="en-US" sz="1333">
                <a:solidFill>
                  <a:srgbClr val="FFFFFF"/>
                </a:solidFill>
              </a:rPr>
              <a:pPr defTabSz="609555"/>
              <a:t>‹#›</a:t>
            </a:fld>
            <a:endParaRPr lang="en-US" sz="1333" dirty="0">
              <a:solidFill>
                <a:srgbClr val="FFFFFF"/>
              </a:solidFill>
            </a:endParaRPr>
          </a:p>
        </p:txBody>
      </p:sp>
    </p:spTree>
    <p:extLst>
      <p:ext uri="{BB962C8B-B14F-4D97-AF65-F5344CB8AC3E}">
        <p14:creationId xmlns:p14="http://schemas.microsoft.com/office/powerpoint/2010/main" val="1784602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hf hdr="0" ftr="0" dt="0"/>
  <p:txStyles>
    <p:titleStyle>
      <a:lvl1pPr algn="l" defTabSz="609555" rtl="0" eaLnBrk="1" latinLnBrk="0" hangingPunct="1">
        <a:lnSpc>
          <a:spcPct val="100000"/>
        </a:lnSpc>
        <a:spcBef>
          <a:spcPct val="0"/>
        </a:spcBef>
        <a:buNone/>
        <a:defRPr sz="2667" kern="1200">
          <a:solidFill>
            <a:schemeClr val="accent5"/>
          </a:solidFill>
          <a:latin typeface="Arial"/>
          <a:ea typeface="+mj-ea"/>
          <a:cs typeface="Arial"/>
        </a:defRPr>
      </a:lvl1pPr>
    </p:titleStyle>
    <p:bodyStyle>
      <a:lvl1pPr marL="0" indent="0" algn="l" defTabSz="609555" rtl="0" eaLnBrk="1" latinLnBrk="0" hangingPunct="1">
        <a:spcBef>
          <a:spcPts val="2000"/>
        </a:spcBef>
        <a:buFont typeface="Arial"/>
        <a:buNone/>
        <a:defRPr sz="2667" kern="1200">
          <a:solidFill>
            <a:srgbClr val="FFFFFF"/>
          </a:solidFill>
          <a:latin typeface="Arial"/>
          <a:ea typeface="+mn-ea"/>
          <a:cs typeface="Arial"/>
        </a:defRPr>
      </a:lvl1pPr>
      <a:lvl2pPr marL="230701" indent="-230701" algn="l" defTabSz="609555" rtl="0" eaLnBrk="1" latinLnBrk="0" hangingPunct="1">
        <a:spcBef>
          <a:spcPct val="20000"/>
        </a:spcBef>
        <a:buFont typeface="Arial"/>
        <a:buChar char="–"/>
        <a:defRPr sz="2667" kern="1200">
          <a:solidFill>
            <a:srgbClr val="FFFFFF"/>
          </a:solidFill>
          <a:latin typeface="Arial"/>
          <a:ea typeface="+mn-ea"/>
          <a:cs typeface="Arial"/>
        </a:defRPr>
      </a:lvl2pPr>
      <a:lvl3pPr marL="529127" indent="-230701" algn="l" defTabSz="609555" rtl="0" eaLnBrk="1" latinLnBrk="0" hangingPunct="1">
        <a:spcBef>
          <a:spcPct val="20000"/>
        </a:spcBef>
        <a:buFont typeface="Arial"/>
        <a:buChar char="•"/>
        <a:defRPr sz="2667" kern="1200">
          <a:solidFill>
            <a:srgbClr val="FFFFFF"/>
          </a:solidFill>
          <a:latin typeface="Arial"/>
          <a:ea typeface="+mn-ea"/>
          <a:cs typeface="Arial"/>
        </a:defRPr>
      </a:lvl3pPr>
      <a:lvl4pPr marL="833906" indent="-224350" algn="l" defTabSz="609555" rtl="0" eaLnBrk="1" latinLnBrk="0" hangingPunct="1">
        <a:spcBef>
          <a:spcPct val="20000"/>
        </a:spcBef>
        <a:buFont typeface="Arial"/>
        <a:buChar char="–"/>
        <a:defRPr sz="2667" kern="1200">
          <a:solidFill>
            <a:srgbClr val="FFFFFF"/>
          </a:solidFill>
          <a:latin typeface="Arial"/>
          <a:ea typeface="+mn-ea"/>
          <a:cs typeface="Arial"/>
        </a:defRPr>
      </a:lvl4pPr>
      <a:lvl5pPr marL="1070953" indent="-230701" algn="l" defTabSz="609555" rtl="0" eaLnBrk="1" latinLnBrk="0" hangingPunct="1">
        <a:spcBef>
          <a:spcPct val="20000"/>
        </a:spcBef>
        <a:buFont typeface="Arial"/>
        <a:buChar char="»"/>
        <a:defRPr sz="2667" kern="1200">
          <a:solidFill>
            <a:srgbClr val="FFFFFF"/>
          </a:solidFill>
          <a:latin typeface="Arial"/>
          <a:ea typeface="+mn-ea"/>
          <a:cs typeface="Arial"/>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0340" y="35844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436469" y="358448"/>
            <a:ext cx="2807787" cy="579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Box 3"/>
          <p:cNvSpPr txBox="1"/>
          <p:nvPr userDrawn="1"/>
        </p:nvSpPr>
        <p:spPr>
          <a:xfrm>
            <a:off x="11572312" y="6432670"/>
            <a:ext cx="394660" cy="297454"/>
          </a:xfrm>
          <a:prstGeom prst="rect">
            <a:avLst/>
          </a:prstGeom>
          <a:noFill/>
        </p:spPr>
        <p:txBody>
          <a:bodyPr wrap="none" rtlCol="0">
            <a:spAutoFit/>
          </a:bodyPr>
          <a:lstStyle/>
          <a:p>
            <a:pPr defTabSz="609555"/>
            <a:fld id="{1F071EA7-81D7-2A42-B00C-84064301B7A2}" type="slidenum">
              <a:rPr lang="en-US" sz="1333">
                <a:solidFill>
                  <a:srgbClr val="FFFFFF"/>
                </a:solidFill>
              </a:rPr>
              <a:pPr defTabSz="609555"/>
              <a:t>‹#›</a:t>
            </a:fld>
            <a:endParaRPr lang="en-US" sz="1333" dirty="0">
              <a:solidFill>
                <a:srgbClr val="FFFFFF"/>
              </a:solidFill>
            </a:endParaRPr>
          </a:p>
        </p:txBody>
      </p:sp>
    </p:spTree>
    <p:extLst>
      <p:ext uri="{BB962C8B-B14F-4D97-AF65-F5344CB8AC3E}">
        <p14:creationId xmlns:p14="http://schemas.microsoft.com/office/powerpoint/2010/main" val="1156239011"/>
      </p:ext>
    </p:extLst>
  </p:cSld>
  <p:clrMap bg1="lt1" tx1="dk1" bg2="lt2" tx2="dk2" accent1="accent1" accent2="accent2" accent3="accent3" accent4="accent4" accent5="accent5" accent6="accent6" hlink="hlink" folHlink="folHlink"/>
  <p:sldLayoutIdLst>
    <p:sldLayoutId id="2147483681" r:id="rId1"/>
    <p:sldLayoutId id="2147483705"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706" r:id="rId19"/>
    <p:sldLayoutId id="2147483707" r:id="rId20"/>
    <p:sldLayoutId id="2147483708" r:id="rId21"/>
    <p:sldLayoutId id="2147483709" r:id="rId22"/>
  </p:sldLayoutIdLst>
  <p:hf hdr="0"/>
  <p:txStyles>
    <p:titleStyle>
      <a:lvl1pPr algn="l" defTabSz="609555" rtl="0" eaLnBrk="1" latinLnBrk="0" hangingPunct="1">
        <a:lnSpc>
          <a:spcPct val="100000"/>
        </a:lnSpc>
        <a:spcBef>
          <a:spcPct val="0"/>
        </a:spcBef>
        <a:buNone/>
        <a:defRPr sz="2667" kern="1200">
          <a:solidFill>
            <a:schemeClr val="accent5"/>
          </a:solidFill>
          <a:latin typeface="Arial"/>
          <a:ea typeface="+mj-ea"/>
          <a:cs typeface="Arial"/>
        </a:defRPr>
      </a:lvl1pPr>
    </p:titleStyle>
    <p:bodyStyle>
      <a:lvl1pPr marL="0" indent="0" algn="l" defTabSz="609555" rtl="0" eaLnBrk="1" latinLnBrk="0" hangingPunct="1">
        <a:spcBef>
          <a:spcPts val="2000"/>
        </a:spcBef>
        <a:buFont typeface="Arial"/>
        <a:buNone/>
        <a:defRPr sz="2667" kern="1200">
          <a:solidFill>
            <a:srgbClr val="FFFFFF"/>
          </a:solidFill>
          <a:latin typeface="Arial"/>
          <a:ea typeface="+mn-ea"/>
          <a:cs typeface="Arial"/>
        </a:defRPr>
      </a:lvl1pPr>
      <a:lvl2pPr marL="230701" indent="-230701" algn="l" defTabSz="609555" rtl="0" eaLnBrk="1" latinLnBrk="0" hangingPunct="1">
        <a:spcBef>
          <a:spcPct val="20000"/>
        </a:spcBef>
        <a:buFont typeface="Arial"/>
        <a:buChar char="–"/>
        <a:defRPr sz="2667" kern="1200">
          <a:solidFill>
            <a:srgbClr val="FFFFFF"/>
          </a:solidFill>
          <a:latin typeface="Arial"/>
          <a:ea typeface="+mn-ea"/>
          <a:cs typeface="Arial"/>
        </a:defRPr>
      </a:lvl2pPr>
      <a:lvl3pPr marL="529127" indent="-230701" algn="l" defTabSz="609555" rtl="0" eaLnBrk="1" latinLnBrk="0" hangingPunct="1">
        <a:spcBef>
          <a:spcPct val="20000"/>
        </a:spcBef>
        <a:buFont typeface="Arial"/>
        <a:buChar char="•"/>
        <a:defRPr sz="2667" kern="1200">
          <a:solidFill>
            <a:srgbClr val="FFFFFF"/>
          </a:solidFill>
          <a:latin typeface="Arial"/>
          <a:ea typeface="+mn-ea"/>
          <a:cs typeface="Arial"/>
        </a:defRPr>
      </a:lvl3pPr>
      <a:lvl4pPr marL="833906" indent="-224350" algn="l" defTabSz="609555" rtl="0" eaLnBrk="1" latinLnBrk="0" hangingPunct="1">
        <a:spcBef>
          <a:spcPct val="20000"/>
        </a:spcBef>
        <a:buFont typeface="Arial"/>
        <a:buChar char="–"/>
        <a:defRPr sz="2667" kern="1200">
          <a:solidFill>
            <a:srgbClr val="FFFFFF"/>
          </a:solidFill>
          <a:latin typeface="Arial"/>
          <a:ea typeface="+mn-ea"/>
          <a:cs typeface="Arial"/>
        </a:defRPr>
      </a:lvl4pPr>
      <a:lvl5pPr marL="1070953" indent="-230701" algn="l" defTabSz="609555" rtl="0" eaLnBrk="1" latinLnBrk="0" hangingPunct="1">
        <a:spcBef>
          <a:spcPct val="20000"/>
        </a:spcBef>
        <a:buFont typeface="Arial"/>
        <a:buChar char="»"/>
        <a:defRPr sz="2667" kern="1200">
          <a:solidFill>
            <a:srgbClr val="FFFFFF"/>
          </a:solidFill>
          <a:latin typeface="Arial"/>
          <a:ea typeface="+mn-ea"/>
          <a:cs typeface="Arial"/>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0" Type="http://schemas.openxmlformats.org/officeDocument/2006/relationships/image" Target="../media/image30.png"/><Relationship Id="rId21" Type="http://schemas.openxmlformats.org/officeDocument/2006/relationships/image" Target="../media/image31.png"/><Relationship Id="rId22" Type="http://schemas.openxmlformats.org/officeDocument/2006/relationships/image" Target="../media/image32.png"/><Relationship Id="rId23" Type="http://schemas.openxmlformats.org/officeDocument/2006/relationships/image" Target="../media/image33.png"/><Relationship Id="rId24" Type="http://schemas.openxmlformats.org/officeDocument/2006/relationships/image" Target="../media/image34.png"/><Relationship Id="rId25" Type="http://schemas.openxmlformats.org/officeDocument/2006/relationships/image" Target="../media/image35.png"/><Relationship Id="rId26" Type="http://schemas.openxmlformats.org/officeDocument/2006/relationships/image" Target="../media/image36.png"/><Relationship Id="rId27" Type="http://schemas.openxmlformats.org/officeDocument/2006/relationships/image" Target="../media/image37.png"/><Relationship Id="rId28" Type="http://schemas.openxmlformats.org/officeDocument/2006/relationships/image" Target="../media/image38.png"/><Relationship Id="rId29" Type="http://schemas.openxmlformats.org/officeDocument/2006/relationships/image" Target="../media/image39.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image" Target="../media/image40.png"/><Relationship Id="rId31" Type="http://schemas.openxmlformats.org/officeDocument/2006/relationships/image" Target="../media/image41.png"/><Relationship Id="rId32" Type="http://schemas.openxmlformats.org/officeDocument/2006/relationships/image" Target="../media/image42.png"/><Relationship Id="rId9" Type="http://schemas.openxmlformats.org/officeDocument/2006/relationships/image" Target="../media/image19.png"/><Relationship Id="rId6" Type="http://schemas.openxmlformats.org/officeDocument/2006/relationships/tags" Target="../tags/tag6.xml"/><Relationship Id="rId7" Type="http://schemas.openxmlformats.org/officeDocument/2006/relationships/slideLayout" Target="../slideLayouts/slideLayout35.xml"/><Relationship Id="rId8" Type="http://schemas.openxmlformats.org/officeDocument/2006/relationships/notesSlide" Target="../notesSlides/notesSlide11.xml"/><Relationship Id="rId33" Type="http://schemas.openxmlformats.org/officeDocument/2006/relationships/image" Target="../media/image43.png"/><Relationship Id="rId34" Type="http://schemas.openxmlformats.org/officeDocument/2006/relationships/image" Target="../media/image44.png"/><Relationship Id="rId35" Type="http://schemas.openxmlformats.org/officeDocument/2006/relationships/image" Target="../media/image45.png"/><Relationship Id="rId36" Type="http://schemas.openxmlformats.org/officeDocument/2006/relationships/image" Target="../media/image46.png"/><Relationship Id="rId10" Type="http://schemas.openxmlformats.org/officeDocument/2006/relationships/image" Target="../media/image20.png"/><Relationship Id="rId11" Type="http://schemas.openxmlformats.org/officeDocument/2006/relationships/image" Target="../media/image21.png"/><Relationship Id="rId12" Type="http://schemas.openxmlformats.org/officeDocument/2006/relationships/image" Target="../media/image22.png"/><Relationship Id="rId13" Type="http://schemas.openxmlformats.org/officeDocument/2006/relationships/image" Target="../media/image23.png"/><Relationship Id="rId14" Type="http://schemas.openxmlformats.org/officeDocument/2006/relationships/image" Target="../media/image24.png"/><Relationship Id="rId15" Type="http://schemas.openxmlformats.org/officeDocument/2006/relationships/image" Target="../media/image25.png"/><Relationship Id="rId16" Type="http://schemas.openxmlformats.org/officeDocument/2006/relationships/image" Target="../media/image26.png"/><Relationship Id="rId17" Type="http://schemas.openxmlformats.org/officeDocument/2006/relationships/image" Target="../media/image27.png"/><Relationship Id="rId18" Type="http://schemas.openxmlformats.org/officeDocument/2006/relationships/image" Target="../media/image28.png"/><Relationship Id="rId19"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20" Type="http://schemas.openxmlformats.org/officeDocument/2006/relationships/image" Target="../media/image64.png"/><Relationship Id="rId21" Type="http://schemas.openxmlformats.org/officeDocument/2006/relationships/image" Target="../media/image65.png"/><Relationship Id="rId22" Type="http://schemas.openxmlformats.org/officeDocument/2006/relationships/image" Target="../media/image66.png"/><Relationship Id="rId23" Type="http://schemas.openxmlformats.org/officeDocument/2006/relationships/image" Target="../media/image67.png"/><Relationship Id="rId24" Type="http://schemas.openxmlformats.org/officeDocument/2006/relationships/image" Target="../media/image68.png"/><Relationship Id="rId25" Type="http://schemas.openxmlformats.org/officeDocument/2006/relationships/image" Target="../media/image69.jpg"/><Relationship Id="rId26" Type="http://schemas.openxmlformats.org/officeDocument/2006/relationships/image" Target="../media/image70.png"/><Relationship Id="rId27" Type="http://schemas.openxmlformats.org/officeDocument/2006/relationships/image" Target="../media/image71.png"/><Relationship Id="rId28" Type="http://schemas.openxmlformats.org/officeDocument/2006/relationships/image" Target="../media/image72.png"/><Relationship Id="rId29" Type="http://schemas.openxmlformats.org/officeDocument/2006/relationships/image" Target="../media/image73.png"/><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30" Type="http://schemas.openxmlformats.org/officeDocument/2006/relationships/image" Target="../media/image74.jpg"/><Relationship Id="rId31" Type="http://schemas.openxmlformats.org/officeDocument/2006/relationships/image" Target="../media/image75.jpg"/><Relationship Id="rId32" Type="http://schemas.openxmlformats.org/officeDocument/2006/relationships/image" Target="../media/image76.png"/><Relationship Id="rId9" Type="http://schemas.openxmlformats.org/officeDocument/2006/relationships/image" Target="../media/image53.png"/><Relationship Id="rId6" Type="http://schemas.openxmlformats.org/officeDocument/2006/relationships/image" Target="../media/image50.png"/><Relationship Id="rId7" Type="http://schemas.openxmlformats.org/officeDocument/2006/relationships/image" Target="../media/image51.png"/><Relationship Id="rId8" Type="http://schemas.openxmlformats.org/officeDocument/2006/relationships/image" Target="../media/image52.png"/><Relationship Id="rId33" Type="http://schemas.openxmlformats.org/officeDocument/2006/relationships/image" Target="../media/image77.jpg"/><Relationship Id="rId34" Type="http://schemas.openxmlformats.org/officeDocument/2006/relationships/image" Target="../media/image78.jpg"/><Relationship Id="rId35" Type="http://schemas.openxmlformats.org/officeDocument/2006/relationships/image" Target="../media/image79.png"/><Relationship Id="rId36" Type="http://schemas.openxmlformats.org/officeDocument/2006/relationships/image" Target="../media/image80.png"/><Relationship Id="rId10" Type="http://schemas.openxmlformats.org/officeDocument/2006/relationships/image" Target="../media/image54.png"/><Relationship Id="rId11" Type="http://schemas.openxmlformats.org/officeDocument/2006/relationships/image" Target="../media/image55.png"/><Relationship Id="rId12" Type="http://schemas.openxmlformats.org/officeDocument/2006/relationships/image" Target="../media/image56.png"/><Relationship Id="rId13" Type="http://schemas.openxmlformats.org/officeDocument/2006/relationships/image" Target="../media/image57.png"/><Relationship Id="rId14" Type="http://schemas.openxmlformats.org/officeDocument/2006/relationships/image" Target="../media/image58.png"/><Relationship Id="rId15" Type="http://schemas.openxmlformats.org/officeDocument/2006/relationships/image" Target="../media/image59.png"/><Relationship Id="rId16" Type="http://schemas.openxmlformats.org/officeDocument/2006/relationships/image" Target="../media/image60.png"/><Relationship Id="rId17" Type="http://schemas.openxmlformats.org/officeDocument/2006/relationships/image" Target="../media/image61.png"/><Relationship Id="rId18" Type="http://schemas.openxmlformats.org/officeDocument/2006/relationships/image" Target="../media/image62.png"/><Relationship Id="rId19" Type="http://schemas.openxmlformats.org/officeDocument/2006/relationships/image" Target="../media/image63.png"/><Relationship Id="rId37" Type="http://schemas.openxmlformats.org/officeDocument/2006/relationships/image" Target="../media/image81.png"/></Relationships>
</file>

<file path=ppt/slides/_rels/slide22.xml.rels><?xml version="1.0" encoding="UTF-8" standalone="yes"?>
<Relationships xmlns="http://schemas.openxmlformats.org/package/2006/relationships"><Relationship Id="rId11" Type="http://schemas.openxmlformats.org/officeDocument/2006/relationships/image" Target="../media/image90.png"/><Relationship Id="rId12" Type="http://schemas.openxmlformats.org/officeDocument/2006/relationships/image" Target="../media/image91.png"/><Relationship Id="rId1" Type="http://schemas.openxmlformats.org/officeDocument/2006/relationships/slideLayout" Target="../slideLayouts/slideLayout36.xml"/><Relationship Id="rId2" Type="http://schemas.openxmlformats.org/officeDocument/2006/relationships/notesSlide" Target="../notesSlides/notesSlide15.xml"/><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 Id="rId3" Type="http://schemas.openxmlformats.org/officeDocument/2006/relationships/image" Target="../media/image9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6.xml"/><Relationship Id="rId3" Type="http://schemas.openxmlformats.org/officeDocument/2006/relationships/image" Target="../media/image93.png"/></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5" Type="http://schemas.openxmlformats.org/officeDocument/2006/relationships/image" Target="../media/image96.png"/><Relationship Id="rId6" Type="http://schemas.openxmlformats.org/officeDocument/2006/relationships/image" Target="../media/image97.png"/><Relationship Id="rId7" Type="http://schemas.openxmlformats.org/officeDocument/2006/relationships/image" Target="../media/image98.png"/><Relationship Id="rId8" Type="http://schemas.openxmlformats.org/officeDocument/2006/relationships/image" Target="../media/image99.png"/><Relationship Id="rId9" Type="http://schemas.openxmlformats.org/officeDocument/2006/relationships/image" Target="../media/image100.png"/><Relationship Id="rId10" Type="http://schemas.openxmlformats.org/officeDocument/2006/relationships/image" Target="../media/image101.jpeg"/><Relationship Id="rId1" Type="http://schemas.openxmlformats.org/officeDocument/2006/relationships/slideLayout" Target="../slideLayouts/slideLayout36.xml"/><Relationship Id="rId2" Type="http://schemas.openxmlformats.org/officeDocument/2006/relationships/notesSlide" Target="../notesSlides/notesSlide2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emf"/><Relationship Id="rId7" Type="http://schemas.openxmlformats.org/officeDocument/2006/relationships/image" Target="../media/image12.png"/><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0418" y="672973"/>
            <a:ext cx="5790450" cy="2970773"/>
          </a:xfrm>
        </p:spPr>
        <p:txBody>
          <a:bodyPr/>
          <a:lstStyle/>
          <a:p>
            <a:r>
              <a:rPr lang="en-US" sz="4000" b="1" dirty="0" smtClean="0">
                <a:latin typeface="Helvetica Neue Thin" charset="0"/>
                <a:ea typeface="Helvetica Neue Thin" charset="0"/>
                <a:cs typeface="Helvetica Neue Thin" charset="0"/>
              </a:rPr>
              <a:t>Data Science </a:t>
            </a:r>
            <a:br>
              <a:rPr lang="en-US" sz="4000" b="1" dirty="0" smtClean="0">
                <a:latin typeface="Helvetica Neue Thin" charset="0"/>
                <a:ea typeface="Helvetica Neue Thin" charset="0"/>
                <a:cs typeface="Helvetica Neue Thin" charset="0"/>
              </a:rPr>
            </a:br>
            <a:r>
              <a:rPr lang="en-US" sz="4000" b="1" dirty="0" smtClean="0">
                <a:latin typeface="Helvetica Neue Thin" charset="0"/>
                <a:ea typeface="Helvetica Neue Thin" charset="0"/>
                <a:cs typeface="Helvetica Neue Thin" charset="0"/>
              </a:rPr>
              <a:t>&amp; Apache Spark Overview</a:t>
            </a:r>
            <a:r>
              <a:rPr lang="en-US" dirty="0">
                <a:latin typeface="Helvetica Neue Thin" charset="0"/>
                <a:ea typeface="Helvetica Neue Thin" charset="0"/>
                <a:cs typeface="Helvetica Neue Thin" charset="0"/>
              </a:rPr>
              <a:t/>
            </a:r>
            <a:br>
              <a:rPr lang="en-US" dirty="0">
                <a:latin typeface="Helvetica Neue Thin" charset="0"/>
                <a:ea typeface="Helvetica Neue Thin" charset="0"/>
                <a:cs typeface="Helvetica Neue Thin" charset="0"/>
              </a:rPr>
            </a:br>
            <a:r>
              <a:rPr lang="en-US" dirty="0">
                <a:latin typeface="Helvetica Neue Thin" charset="0"/>
                <a:ea typeface="Helvetica Neue Thin" charset="0"/>
                <a:cs typeface="Helvetica Neue Thin" charset="0"/>
              </a:rPr>
              <a:t/>
            </a:r>
            <a:br>
              <a:rPr lang="en-US" dirty="0">
                <a:latin typeface="Helvetica Neue Thin" charset="0"/>
                <a:ea typeface="Helvetica Neue Thin" charset="0"/>
                <a:cs typeface="Helvetica Neue Thin" charset="0"/>
              </a:rPr>
            </a:br>
            <a:r>
              <a:rPr lang="en-US" dirty="0" smtClean="0">
                <a:latin typeface="Helvetica Neue Thin" charset="0"/>
                <a:ea typeface="Helvetica Neue Thin" charset="0"/>
                <a:cs typeface="Helvetica Neue Thin" charset="0"/>
              </a:rPr>
              <a:t>Data tools for Data Professionals</a:t>
            </a:r>
            <a:r>
              <a:rPr lang="en-US" dirty="0">
                <a:latin typeface="Helvetica Neue Thin" charset="0"/>
                <a:ea typeface="Helvetica Neue Thin" charset="0"/>
                <a:cs typeface="Helvetica Neue Thin" charset="0"/>
              </a:rPr>
              <a:t/>
            </a:r>
            <a:br>
              <a:rPr lang="en-US" dirty="0">
                <a:latin typeface="Helvetica Neue Thin" charset="0"/>
                <a:ea typeface="Helvetica Neue Thin" charset="0"/>
                <a:cs typeface="Helvetica Neue Thin" charset="0"/>
              </a:rPr>
            </a:br>
            <a:r>
              <a:rPr lang="en-US" dirty="0"/>
              <a:t/>
            </a:r>
            <a:br>
              <a:rPr lang="en-US" dirty="0"/>
            </a:br>
            <a:r>
              <a:rPr lang="en-US" sz="1333" dirty="0">
                <a:solidFill>
                  <a:schemeClr val="bg1"/>
                </a:solidFill>
              </a:rPr>
              <a:t/>
            </a:r>
            <a:br>
              <a:rPr lang="en-US" sz="1333" dirty="0">
                <a:solidFill>
                  <a:schemeClr val="bg1"/>
                </a:solidFill>
              </a:rPr>
            </a:br>
            <a:r>
              <a:rPr lang="en-US" sz="1333" dirty="0">
                <a:solidFill>
                  <a:schemeClr val="bg1"/>
                </a:solidFill>
              </a:rPr>
              <a:t/>
            </a:r>
            <a:br>
              <a:rPr lang="en-US" sz="1333" dirty="0">
                <a:solidFill>
                  <a:schemeClr val="bg1"/>
                </a:solidFill>
              </a:rPr>
            </a:br>
            <a:endParaRPr lang="en-US" sz="1333" dirty="0">
              <a:solidFill>
                <a:schemeClr val="bg1"/>
              </a:solidFill>
            </a:endParaRPr>
          </a:p>
        </p:txBody>
      </p:sp>
    </p:spTree>
    <p:extLst>
      <p:ext uri="{BB962C8B-B14F-4D97-AF65-F5344CB8AC3E}">
        <p14:creationId xmlns:p14="http://schemas.microsoft.com/office/powerpoint/2010/main" val="11036177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005478" y="1924131"/>
            <a:ext cx="5115400" cy="3473451"/>
          </a:xfrm>
          <a:prstGeom prst="rect">
            <a:avLst/>
          </a:prstGeom>
        </p:spPr>
        <p:txBody>
          <a:bodyPr vert="horz" wrap="square" lIns="0" tIns="0" rIns="0" bIns="0" rtlCol="0">
            <a:spAutoFit/>
          </a:bodyPr>
          <a:lstStyle/>
          <a:p>
            <a:pPr marL="1517295" algn="ctr"/>
            <a:r>
              <a:rPr sz="2100" dirty="0">
                <a:solidFill>
                  <a:schemeClr val="bg1"/>
                </a:solidFill>
                <a:cs typeface="Arial"/>
              </a:rPr>
              <a:t>Spark is an </a:t>
            </a:r>
            <a:r>
              <a:rPr sz="2100" b="1" spc="-4" dirty="0">
                <a:solidFill>
                  <a:schemeClr val="bg1"/>
                </a:solidFill>
                <a:cs typeface="Arial"/>
              </a:rPr>
              <a:t>open</a:t>
            </a:r>
            <a:r>
              <a:rPr sz="2100" b="1" spc="-75" dirty="0">
                <a:solidFill>
                  <a:schemeClr val="bg1"/>
                </a:solidFill>
                <a:cs typeface="Arial"/>
              </a:rPr>
              <a:t> </a:t>
            </a:r>
            <a:r>
              <a:rPr sz="2100" dirty="0" smtClean="0">
                <a:solidFill>
                  <a:schemeClr val="bg1"/>
                </a:solidFill>
                <a:cs typeface="Arial"/>
              </a:rPr>
              <a:t>source</a:t>
            </a:r>
            <a:endParaRPr lang="en-US" sz="2100" dirty="0" smtClean="0">
              <a:solidFill>
                <a:schemeClr val="bg1"/>
              </a:solidFill>
              <a:cs typeface="Arial"/>
            </a:endParaRPr>
          </a:p>
          <a:p>
            <a:pPr marL="1517295" algn="ctr"/>
            <a:r>
              <a:rPr sz="2100" b="1" spc="-4" dirty="0" smtClean="0">
                <a:solidFill>
                  <a:schemeClr val="bg1"/>
                </a:solidFill>
                <a:cs typeface="Arial"/>
              </a:rPr>
              <a:t>in-memory  </a:t>
            </a:r>
            <a:r>
              <a:rPr sz="2100" b="1" spc="-4" dirty="0">
                <a:solidFill>
                  <a:schemeClr val="bg1"/>
                </a:solidFill>
                <a:cs typeface="Arial"/>
              </a:rPr>
              <a:t>application </a:t>
            </a:r>
            <a:r>
              <a:rPr sz="2100" dirty="0">
                <a:solidFill>
                  <a:schemeClr val="bg1"/>
                </a:solidFill>
                <a:cs typeface="Arial"/>
              </a:rPr>
              <a:t>framework</a:t>
            </a:r>
            <a:r>
              <a:rPr sz="2100" spc="-42" dirty="0">
                <a:solidFill>
                  <a:schemeClr val="bg1"/>
                </a:solidFill>
                <a:cs typeface="Arial"/>
              </a:rPr>
              <a:t> </a:t>
            </a:r>
            <a:r>
              <a:rPr sz="2100" dirty="0" smtClean="0">
                <a:solidFill>
                  <a:schemeClr val="bg1"/>
                </a:solidFill>
                <a:cs typeface="Arial"/>
              </a:rPr>
              <a:t>for</a:t>
            </a:r>
            <a:endParaRPr sz="2100" dirty="0">
              <a:solidFill>
                <a:schemeClr val="bg1"/>
              </a:solidFill>
              <a:cs typeface="Arial"/>
            </a:endParaRPr>
          </a:p>
          <a:p>
            <a:pPr marL="1517295" algn="ctr">
              <a:spcBef>
                <a:spcPts val="510"/>
              </a:spcBef>
            </a:pPr>
            <a:r>
              <a:rPr sz="2100" b="1" spc="-4" dirty="0">
                <a:solidFill>
                  <a:schemeClr val="bg1"/>
                </a:solidFill>
                <a:cs typeface="Arial"/>
              </a:rPr>
              <a:t>distributed </a:t>
            </a:r>
            <a:r>
              <a:rPr sz="2100" dirty="0">
                <a:solidFill>
                  <a:schemeClr val="bg1"/>
                </a:solidFill>
                <a:cs typeface="Arial"/>
              </a:rPr>
              <a:t>data processing</a:t>
            </a:r>
            <a:r>
              <a:rPr sz="2100" spc="-42" dirty="0">
                <a:solidFill>
                  <a:schemeClr val="bg1"/>
                </a:solidFill>
                <a:cs typeface="Arial"/>
              </a:rPr>
              <a:t> </a:t>
            </a:r>
            <a:r>
              <a:rPr sz="2100" dirty="0">
                <a:solidFill>
                  <a:schemeClr val="bg1"/>
                </a:solidFill>
                <a:cs typeface="Arial"/>
              </a:rPr>
              <a:t>and</a:t>
            </a:r>
          </a:p>
          <a:p>
            <a:pPr marL="1517295" algn="ctr">
              <a:spcBef>
                <a:spcPts val="435"/>
              </a:spcBef>
            </a:pPr>
            <a:r>
              <a:rPr sz="2100" b="1" dirty="0">
                <a:solidFill>
                  <a:schemeClr val="bg1"/>
                </a:solidFill>
                <a:cs typeface="Arial"/>
              </a:rPr>
              <a:t>iterative</a:t>
            </a:r>
            <a:r>
              <a:rPr sz="2100" b="1" spc="-79" dirty="0">
                <a:solidFill>
                  <a:schemeClr val="bg1"/>
                </a:solidFill>
                <a:cs typeface="Arial"/>
              </a:rPr>
              <a:t> </a:t>
            </a:r>
            <a:r>
              <a:rPr sz="2100" dirty="0">
                <a:solidFill>
                  <a:schemeClr val="bg1"/>
                </a:solidFill>
                <a:cs typeface="Arial"/>
              </a:rPr>
              <a:t>analysis</a:t>
            </a:r>
          </a:p>
          <a:p>
            <a:pPr marL="1883997" algn="ctr">
              <a:spcBef>
                <a:spcPts val="435"/>
              </a:spcBef>
            </a:pPr>
            <a:r>
              <a:rPr sz="2100" spc="-4" dirty="0">
                <a:solidFill>
                  <a:schemeClr val="bg1"/>
                </a:solidFill>
                <a:cs typeface="Arial"/>
              </a:rPr>
              <a:t>on </a:t>
            </a:r>
            <a:r>
              <a:rPr sz="2100" b="1" dirty="0">
                <a:solidFill>
                  <a:schemeClr val="bg1"/>
                </a:solidFill>
                <a:cs typeface="Arial"/>
              </a:rPr>
              <a:t>massive </a:t>
            </a:r>
            <a:r>
              <a:rPr sz="2100" dirty="0">
                <a:solidFill>
                  <a:schemeClr val="bg1"/>
                </a:solidFill>
                <a:cs typeface="Arial"/>
              </a:rPr>
              <a:t>data</a:t>
            </a:r>
            <a:r>
              <a:rPr sz="2100" spc="-72" dirty="0">
                <a:solidFill>
                  <a:schemeClr val="bg1"/>
                </a:solidFill>
                <a:cs typeface="Arial"/>
              </a:rPr>
              <a:t> </a:t>
            </a:r>
            <a:r>
              <a:rPr sz="2100" dirty="0">
                <a:solidFill>
                  <a:schemeClr val="bg1"/>
                </a:solidFill>
                <a:cs typeface="Arial"/>
              </a:rPr>
              <a:t>volumes</a:t>
            </a:r>
          </a:p>
          <a:p>
            <a:endParaRPr sz="2100" dirty="0">
              <a:solidFill>
                <a:prstClr val="black"/>
              </a:solidFill>
              <a:cs typeface="Times New Roman"/>
            </a:endParaRPr>
          </a:p>
          <a:p>
            <a:pPr>
              <a:spcBef>
                <a:spcPts val="23"/>
              </a:spcBef>
            </a:pPr>
            <a:endParaRPr sz="2288" dirty="0">
              <a:solidFill>
                <a:prstClr val="black"/>
              </a:solidFill>
              <a:latin typeface="Times New Roman"/>
              <a:cs typeface="Times New Roman"/>
            </a:endParaRPr>
          </a:p>
          <a:p>
            <a:pPr marL="9525"/>
            <a:r>
              <a:rPr lang="en-US" sz="2400" b="1" spc="-4" dirty="0">
                <a:solidFill>
                  <a:srgbClr val="2DA4FF"/>
                </a:solidFill>
                <a:cs typeface="Arial"/>
              </a:rPr>
              <a:t>" </a:t>
            </a:r>
            <a:r>
              <a:rPr sz="2400" b="1" spc="-4" dirty="0" smtClean="0">
                <a:solidFill>
                  <a:srgbClr val="2DA4FF"/>
                </a:solidFill>
                <a:latin typeface="Arial"/>
                <a:cs typeface="Arial"/>
              </a:rPr>
              <a:t>Analytic </a:t>
            </a:r>
            <a:r>
              <a:rPr sz="2400" b="1" spc="-4" dirty="0">
                <a:solidFill>
                  <a:srgbClr val="2DA4FF"/>
                </a:solidFill>
                <a:latin typeface="Arial"/>
                <a:cs typeface="Arial"/>
              </a:rPr>
              <a:t>Operating</a:t>
            </a:r>
            <a:r>
              <a:rPr sz="2400" b="1" spc="-15" dirty="0">
                <a:solidFill>
                  <a:srgbClr val="2DA4FF"/>
                </a:solidFill>
                <a:latin typeface="Arial"/>
                <a:cs typeface="Arial"/>
              </a:rPr>
              <a:t> </a:t>
            </a:r>
            <a:r>
              <a:rPr sz="2400" b="1" spc="-4" dirty="0" smtClean="0">
                <a:solidFill>
                  <a:srgbClr val="2DA4FF"/>
                </a:solidFill>
                <a:latin typeface="Arial"/>
                <a:cs typeface="Arial"/>
              </a:rPr>
              <a:t>System</a:t>
            </a:r>
            <a:r>
              <a:rPr lang="en-US" sz="2400" b="1" spc="-4" dirty="0" smtClean="0">
                <a:solidFill>
                  <a:srgbClr val="2DA4FF"/>
                </a:solidFill>
                <a:latin typeface="Arial"/>
                <a:cs typeface="Arial"/>
              </a:rPr>
              <a:t>"</a:t>
            </a:r>
            <a:endParaRPr sz="2400" b="1" dirty="0">
              <a:solidFill>
                <a:prstClr val="black"/>
              </a:solidFill>
              <a:latin typeface="MS PGothic"/>
              <a:cs typeface="MS PGothic"/>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383" y="2283893"/>
            <a:ext cx="3970895" cy="2123213"/>
          </a:xfrm>
          <a:prstGeom prst="rect">
            <a:avLst/>
          </a:prstGeom>
          <a:effectLst>
            <a:softEdge rad="63500"/>
          </a:effectLst>
        </p:spPr>
      </p:pic>
    </p:spTree>
    <p:extLst>
      <p:ext uri="{BB962C8B-B14F-4D97-AF65-F5344CB8AC3E}">
        <p14:creationId xmlns:p14="http://schemas.microsoft.com/office/powerpoint/2010/main" val="20454587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965278" y="1078173"/>
            <a:ext cx="8407021" cy="5090615"/>
          </a:xfrm>
          <a:prstGeom prst="rect">
            <a:avLst/>
          </a:prstGeom>
          <a:solidFill>
            <a:schemeClr val="bg1">
              <a:alpha val="90000"/>
            </a:schemeClr>
          </a:solidFill>
          <a:effectLst>
            <a:softEdge rad="50800"/>
          </a:effectLst>
        </p:spPr>
        <p:txBody>
          <a:bodyPr wrap="square" rtlCol="0">
            <a:spAutoFit/>
          </a:bodyPr>
          <a:lstStyle/>
          <a:p>
            <a:endParaRPr lang="en-US"/>
          </a:p>
        </p:txBody>
      </p:sp>
      <p:sp>
        <p:nvSpPr>
          <p:cNvPr id="94209" name="Title 1"/>
          <p:cNvSpPr>
            <a:spLocks noGrp="1"/>
          </p:cNvSpPr>
          <p:nvPr>
            <p:ph type="title"/>
          </p:nvPr>
        </p:nvSpPr>
        <p:spPr>
          <a:xfrm>
            <a:off x="2326271" y="536086"/>
            <a:ext cx="6518108" cy="438559"/>
          </a:xfrm>
        </p:spPr>
        <p:txBody>
          <a:bodyPr>
            <a:normAutofit/>
          </a:bodyPr>
          <a:lstStyle/>
          <a:p>
            <a:pPr algn="ctr"/>
            <a:r>
              <a:rPr lang="en-US" altLang="en-US" dirty="0">
                <a:ea typeface="ＭＳ Ｐゴシック" charset="-128"/>
              </a:rPr>
              <a:t>IBM is all-in on Spark</a:t>
            </a:r>
          </a:p>
        </p:txBody>
      </p:sp>
      <p:grpSp>
        <p:nvGrpSpPr>
          <p:cNvPr id="94210" name="Group 18"/>
          <p:cNvGrpSpPr>
            <a:grpSpLocks/>
          </p:cNvGrpSpPr>
          <p:nvPr/>
        </p:nvGrpSpPr>
        <p:grpSpPr bwMode="auto">
          <a:xfrm>
            <a:off x="4698209" y="1490665"/>
            <a:ext cx="2774156" cy="2755106"/>
            <a:chOff x="2346828" y="1339156"/>
            <a:chExt cx="3779547" cy="3313377"/>
          </a:xfrm>
          <a:noFill/>
        </p:grpSpPr>
        <p:sp>
          <p:nvSpPr>
            <p:cNvPr id="4" name="Oval 3"/>
            <p:cNvSpPr/>
            <p:nvPr/>
          </p:nvSpPr>
          <p:spPr>
            <a:xfrm>
              <a:off x="2346828" y="1339156"/>
              <a:ext cx="3700063" cy="3313377"/>
            </a:xfrm>
            <a:prstGeom prst="ellipse">
              <a:avLst/>
            </a:prstGeom>
            <a:grp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sp>
          <p:nvSpPr>
            <p:cNvPr id="94225" name="Content Placeholder 7"/>
            <p:cNvSpPr txBox="1">
              <a:spLocks/>
            </p:cNvSpPr>
            <p:nvPr/>
          </p:nvSpPr>
          <p:spPr bwMode="auto">
            <a:xfrm>
              <a:off x="2384638" y="2325534"/>
              <a:ext cx="3741737" cy="1673001"/>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a:solidFill>
                    <a:srgbClr val="000000"/>
                  </a:solidFill>
                  <a:latin typeface="HelvNeue for IBM Light" charset="0"/>
                </a:rPr>
                <a:t>Launch Spark Technology Cluster (STC), 300 engineers</a:t>
              </a:r>
            </a:p>
            <a:p>
              <a:pPr algn="ctr">
                <a:lnSpc>
                  <a:spcPct val="90000"/>
                </a:lnSpc>
                <a:spcBef>
                  <a:spcPts val="1257"/>
                </a:spcBef>
              </a:pPr>
              <a:r>
                <a:rPr lang="en-US" altLang="en-US" sz="1349">
                  <a:solidFill>
                    <a:srgbClr val="000000"/>
                  </a:solidFill>
                  <a:latin typeface="HelvNeue for IBM Light" charset="0"/>
                </a:rPr>
                <a:t>Open source SystemML</a:t>
              </a:r>
            </a:p>
            <a:p>
              <a:pPr algn="ctr">
                <a:lnSpc>
                  <a:spcPct val="90000"/>
                </a:lnSpc>
                <a:spcBef>
                  <a:spcPts val="1257"/>
                </a:spcBef>
              </a:pPr>
              <a:r>
                <a:rPr lang="en-US" altLang="en-US" sz="1349">
                  <a:solidFill>
                    <a:srgbClr val="000000"/>
                  </a:solidFill>
                  <a:latin typeface="HelvNeue for IBM Light" charset="0"/>
                </a:rPr>
                <a:t>Partner with databricks</a:t>
              </a:r>
            </a:p>
            <a:p>
              <a:pPr algn="ctr">
                <a:lnSpc>
                  <a:spcPct val="90000"/>
                </a:lnSpc>
                <a:spcBef>
                  <a:spcPts val="1257"/>
                </a:spcBef>
              </a:pPr>
              <a:endParaRPr lang="en-US" altLang="en-US" sz="1349">
                <a:solidFill>
                  <a:srgbClr val="5A5C5E"/>
                </a:solidFill>
                <a:latin typeface="HelvNeue for IBM Light" charset="0"/>
              </a:endParaRPr>
            </a:p>
          </p:txBody>
        </p:sp>
        <p:sp>
          <p:nvSpPr>
            <p:cNvPr id="94226" name="TextBox 19"/>
            <p:cNvSpPr txBox="1">
              <a:spLocks noChangeArrowheads="1"/>
            </p:cNvSpPr>
            <p:nvPr/>
          </p:nvSpPr>
          <p:spPr bwMode="auto">
            <a:xfrm>
              <a:off x="2749700" y="1810735"/>
              <a:ext cx="2947989" cy="38864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Contribute to the Core</a:t>
              </a:r>
            </a:p>
          </p:txBody>
        </p:sp>
        <p:cxnSp>
          <p:nvCxnSpPr>
            <p:cNvPr id="7" name="Straight Connector 6"/>
            <p:cNvCxnSpPr/>
            <p:nvPr/>
          </p:nvCxnSpPr>
          <p:spPr>
            <a:xfrm>
              <a:off x="2778313" y="2224060"/>
              <a:ext cx="2958753" cy="0"/>
            </a:xfrm>
            <a:prstGeom prst="line">
              <a:avLst/>
            </a:prstGeom>
            <a:grpFill/>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4211" name="Group 12"/>
          <p:cNvGrpSpPr>
            <a:grpSpLocks/>
          </p:cNvGrpSpPr>
          <p:nvPr/>
        </p:nvGrpSpPr>
        <p:grpSpPr bwMode="auto">
          <a:xfrm>
            <a:off x="2707482" y="3033714"/>
            <a:ext cx="2756298" cy="2730103"/>
            <a:chOff x="352425" y="2751138"/>
            <a:chExt cx="4276725" cy="3808412"/>
          </a:xfrm>
        </p:grpSpPr>
        <p:sp>
          <p:nvSpPr>
            <p:cNvPr id="94220" name="TextBox 15"/>
            <p:cNvSpPr txBox="1">
              <a:spLocks noChangeArrowheads="1"/>
            </p:cNvSpPr>
            <p:nvPr/>
          </p:nvSpPr>
          <p:spPr bwMode="auto">
            <a:xfrm>
              <a:off x="996951" y="3295649"/>
              <a:ext cx="2876550" cy="450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Foster Community</a:t>
              </a:r>
            </a:p>
          </p:txBody>
        </p:sp>
        <p:sp>
          <p:nvSpPr>
            <p:cNvPr id="94221" name="Content Placeholder 7"/>
            <p:cNvSpPr txBox="1">
              <a:spLocks/>
            </p:cNvSpPr>
            <p:nvPr/>
          </p:nvSpPr>
          <p:spPr bwMode="auto">
            <a:xfrm>
              <a:off x="592138" y="3881881"/>
              <a:ext cx="3873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dirty="0">
                  <a:solidFill>
                    <a:srgbClr val="000000"/>
                  </a:solidFill>
                  <a:latin typeface="HelvNeue for IBM Light" charset="0"/>
                </a:rPr>
                <a:t>Educate 1M+ data scientists and engineers via online courses</a:t>
              </a:r>
            </a:p>
            <a:p>
              <a:pPr algn="ctr">
                <a:lnSpc>
                  <a:spcPct val="90000"/>
                </a:lnSpc>
                <a:spcBef>
                  <a:spcPts val="1257"/>
                </a:spcBef>
              </a:pPr>
              <a:r>
                <a:rPr lang="en-US" altLang="en-US" sz="1349" dirty="0">
                  <a:solidFill>
                    <a:srgbClr val="000000"/>
                  </a:solidFill>
                  <a:latin typeface="HelvNeue for IBM Light" charset="0"/>
                </a:rPr>
                <a:t>Sponsor </a:t>
              </a:r>
              <a:r>
                <a:rPr lang="en-US" altLang="en-US" sz="1349" dirty="0" err="1">
                  <a:solidFill>
                    <a:srgbClr val="000000"/>
                  </a:solidFill>
                  <a:latin typeface="HelvNeue for IBM Light" charset="0"/>
                </a:rPr>
                <a:t>AMPLab</a:t>
              </a:r>
              <a:r>
                <a:rPr lang="en-US" altLang="en-US" sz="1349" dirty="0">
                  <a:solidFill>
                    <a:srgbClr val="000000"/>
                  </a:solidFill>
                  <a:latin typeface="HelvNeue for IBM Light" charset="0"/>
                </a:rPr>
                <a:t>, creators and evangelists of Spark</a:t>
              </a:r>
              <a:endParaRPr lang="en-US" altLang="en-US" sz="1349" dirty="0">
                <a:solidFill>
                  <a:srgbClr val="5A5C5E"/>
                </a:solidFill>
                <a:latin typeface="HelvNeue for IBM Light" charset="0"/>
              </a:endParaRPr>
            </a:p>
          </p:txBody>
        </p:sp>
        <p:cxnSp>
          <p:nvCxnSpPr>
            <p:cNvPr id="11" name="Straight Connector 10"/>
            <p:cNvCxnSpPr/>
            <p:nvPr/>
          </p:nvCxnSpPr>
          <p:spPr>
            <a:xfrm>
              <a:off x="999014" y="3732722"/>
              <a:ext cx="295953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52425" y="2751138"/>
              <a:ext cx="4276725" cy="3808412"/>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grpSp>
      <p:grpSp>
        <p:nvGrpSpPr>
          <p:cNvPr id="94212" name="Group 17"/>
          <p:cNvGrpSpPr>
            <a:grpSpLocks/>
          </p:cNvGrpSpPr>
          <p:nvPr/>
        </p:nvGrpSpPr>
        <p:grpSpPr bwMode="auto">
          <a:xfrm>
            <a:off x="6682980" y="3015855"/>
            <a:ext cx="2752724" cy="2757487"/>
            <a:chOff x="7408863" y="2695575"/>
            <a:chExt cx="4402137" cy="3863975"/>
          </a:xfrm>
        </p:grpSpPr>
        <p:sp>
          <p:nvSpPr>
            <p:cNvPr id="94216" name="TextBox 20"/>
            <p:cNvSpPr txBox="1">
              <a:spLocks noChangeArrowheads="1"/>
            </p:cNvSpPr>
            <p:nvPr/>
          </p:nvSpPr>
          <p:spPr bwMode="auto">
            <a:xfrm>
              <a:off x="8076883" y="3243093"/>
              <a:ext cx="3156729" cy="45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Infuse the Portfolio</a:t>
              </a:r>
            </a:p>
          </p:txBody>
        </p:sp>
        <p:cxnSp>
          <p:nvCxnSpPr>
            <p:cNvPr id="15" name="Straight Connector 14"/>
            <p:cNvCxnSpPr/>
            <p:nvPr/>
          </p:nvCxnSpPr>
          <p:spPr>
            <a:xfrm>
              <a:off x="8168574" y="3679921"/>
              <a:ext cx="295887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4218" name="Content Placeholder 7"/>
            <p:cNvSpPr txBox="1">
              <a:spLocks/>
            </p:cNvSpPr>
            <p:nvPr/>
          </p:nvSpPr>
          <p:spPr bwMode="auto">
            <a:xfrm>
              <a:off x="7575550" y="3678409"/>
              <a:ext cx="40735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a:solidFill>
                    <a:srgbClr val="000000"/>
                  </a:solidFill>
                  <a:latin typeface="HelvNeue for IBM Light" charset="0"/>
                </a:rPr>
                <a:t>Integrate Spark throughout portfolio</a:t>
              </a:r>
            </a:p>
            <a:p>
              <a:pPr algn="ctr">
                <a:lnSpc>
                  <a:spcPct val="90000"/>
                </a:lnSpc>
                <a:spcBef>
                  <a:spcPts val="1257"/>
                </a:spcBef>
              </a:pPr>
              <a:r>
                <a:rPr lang="en-US" altLang="en-US" sz="1349">
                  <a:solidFill>
                    <a:srgbClr val="000000"/>
                  </a:solidFill>
                  <a:latin typeface="HelvNeue for IBM Light" charset="0"/>
                </a:rPr>
                <a:t>3,500 employees working on Spark-related topics</a:t>
              </a:r>
            </a:p>
            <a:p>
              <a:pPr algn="ctr">
                <a:lnSpc>
                  <a:spcPct val="90000"/>
                </a:lnSpc>
                <a:spcBef>
                  <a:spcPts val="1257"/>
                </a:spcBef>
              </a:pPr>
              <a:r>
                <a:rPr lang="en-US" altLang="en-US" sz="1349">
                  <a:solidFill>
                    <a:srgbClr val="000000"/>
                  </a:solidFill>
                  <a:latin typeface="HelvNeue for IBM Light" charset="0"/>
                </a:rPr>
                <a:t>Spark however customers want it – standalone, platform or products</a:t>
              </a:r>
              <a:endParaRPr lang="en-US" altLang="en-US" sz="1349">
                <a:solidFill>
                  <a:srgbClr val="5A5C5E"/>
                </a:solidFill>
                <a:latin typeface="HelvNeue for IBM Light" charset="0"/>
              </a:endParaRPr>
            </a:p>
          </p:txBody>
        </p:sp>
        <p:sp>
          <p:nvSpPr>
            <p:cNvPr id="17" name="Oval 16"/>
            <p:cNvSpPr/>
            <p:nvPr/>
          </p:nvSpPr>
          <p:spPr>
            <a:xfrm>
              <a:off x="7408863" y="2695575"/>
              <a:ext cx="4402137" cy="3863975"/>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grpSp>
      <p:grpSp>
        <p:nvGrpSpPr>
          <p:cNvPr id="94213" name="Group 21"/>
          <p:cNvGrpSpPr>
            <a:grpSpLocks/>
          </p:cNvGrpSpPr>
          <p:nvPr/>
        </p:nvGrpSpPr>
        <p:grpSpPr bwMode="auto">
          <a:xfrm>
            <a:off x="7341396" y="1281116"/>
            <a:ext cx="2105026" cy="1445387"/>
            <a:chOff x="8539163" y="677863"/>
            <a:chExt cx="2806700" cy="1927185"/>
          </a:xfrm>
        </p:grpSpPr>
        <p:sp>
          <p:nvSpPr>
            <p:cNvPr id="20" name="Rounded Rectangular Callout 19"/>
            <p:cNvSpPr/>
            <p:nvPr/>
          </p:nvSpPr>
          <p:spPr>
            <a:xfrm>
              <a:off x="8539163" y="677863"/>
              <a:ext cx="2806700" cy="1227138"/>
            </a:xfrm>
            <a:prstGeom prst="wedgeRoundRectCallout">
              <a:avLst>
                <a:gd name="adj1" fmla="val 23192"/>
                <a:gd name="adj2" fmla="val 60829"/>
                <a:gd name="adj3" fmla="val 1666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49">
                  <a:solidFill>
                    <a:srgbClr val="000000"/>
                  </a:solidFill>
                  <a:latin typeface="Helvetica"/>
                  <a:cs typeface="Helvetica"/>
                </a:rPr>
                <a:t>"It's like Spark just got blessed by the enterprise rabbi."</a:t>
              </a:r>
            </a:p>
          </p:txBody>
        </p:sp>
        <p:sp>
          <p:nvSpPr>
            <p:cNvPr id="94215" name="TextBox 28"/>
            <p:cNvSpPr txBox="1">
              <a:spLocks noChangeArrowheads="1"/>
            </p:cNvSpPr>
            <p:nvPr/>
          </p:nvSpPr>
          <p:spPr bwMode="auto">
            <a:xfrm>
              <a:off x="9498013" y="2051050"/>
              <a:ext cx="18064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en-US" sz="1050">
                  <a:solidFill>
                    <a:srgbClr val="000000"/>
                  </a:solidFill>
                  <a:latin typeface="Calibri" charset="0"/>
                </a:rPr>
                <a:t>Ben Horowitz,</a:t>
              </a:r>
            </a:p>
            <a:p>
              <a:r>
                <a:rPr lang="en-US" altLang="en-US" sz="1050">
                  <a:solidFill>
                    <a:srgbClr val="000000"/>
                  </a:solidFill>
                  <a:latin typeface="Calibri" charset="0"/>
                </a:rPr>
                <a:t>Andreessen Horowitz</a:t>
              </a:r>
            </a:p>
          </p:txBody>
        </p:sp>
      </p:grpSp>
    </p:spTree>
    <p:extLst>
      <p:ext uri="{BB962C8B-B14F-4D97-AF65-F5344CB8AC3E}">
        <p14:creationId xmlns:p14="http://schemas.microsoft.com/office/powerpoint/2010/main" val="145532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4035" y="1140190"/>
            <a:ext cx="6296431" cy="5245620"/>
          </a:xfrm>
        </p:spPr>
        <p:txBody>
          <a:bodyPr/>
          <a:lstStyle/>
          <a:p>
            <a:pPr marL="457200" indent="-457200">
              <a:buFont typeface="Wingdings" charset="2"/>
              <a:buChar char="Ø"/>
            </a:pPr>
            <a:r>
              <a:rPr lang="en-US" sz="2800" dirty="0" smtClean="0"/>
              <a:t>Performant</a:t>
            </a:r>
            <a:br>
              <a:rPr lang="en-US" sz="2800" dirty="0" smtClean="0"/>
            </a:br>
            <a:endParaRPr lang="en-US" sz="2800" dirty="0" smtClean="0"/>
          </a:p>
          <a:p>
            <a:pPr marL="457200" indent="-457200">
              <a:buFont typeface="Wingdings" charset="2"/>
              <a:buChar char="Ø"/>
            </a:pPr>
            <a:r>
              <a:rPr lang="en-US" sz="2800" dirty="0" smtClean="0"/>
              <a:t>Productive</a:t>
            </a:r>
            <a:br>
              <a:rPr lang="en-US" sz="2800" dirty="0" smtClean="0"/>
            </a:br>
            <a:endParaRPr lang="en-US" sz="2800" dirty="0" smtClean="0"/>
          </a:p>
          <a:p>
            <a:pPr marL="457200" indent="-457200">
              <a:buFont typeface="Wingdings" charset="2"/>
              <a:buChar char="Ø"/>
            </a:pPr>
            <a:r>
              <a:rPr lang="en-US" sz="2800" dirty="0" smtClean="0"/>
              <a:t>Leverages existing investments</a:t>
            </a:r>
            <a:br>
              <a:rPr lang="en-US" sz="2800" dirty="0" smtClean="0"/>
            </a:br>
            <a:endParaRPr lang="en-US" sz="2800" dirty="0" smtClean="0"/>
          </a:p>
          <a:p>
            <a:pPr marL="457200" indent="-457200">
              <a:buFont typeface="Wingdings" charset="2"/>
              <a:buChar char="Ø"/>
            </a:pPr>
            <a:r>
              <a:rPr lang="en-US" sz="2800" dirty="0" smtClean="0"/>
              <a:t>Improves with age</a:t>
            </a:r>
            <a:endParaRPr lang="en-US" sz="2800" dirty="0"/>
          </a:p>
        </p:txBody>
      </p:sp>
      <p:sp>
        <p:nvSpPr>
          <p:cNvPr id="3" name="Title 2"/>
          <p:cNvSpPr>
            <a:spLocks noGrp="1"/>
          </p:cNvSpPr>
          <p:nvPr>
            <p:ph type="title"/>
          </p:nvPr>
        </p:nvSpPr>
        <p:spPr/>
        <p:txBody>
          <a:bodyPr/>
          <a:lstStyle/>
          <a:p>
            <a:r>
              <a:rPr lang="en-US" dirty="0" smtClean="0"/>
              <a:t>Key Reasons for Interest in Spark</a:t>
            </a:r>
            <a:endParaRPr lang="en-US" dirty="0"/>
          </a:p>
        </p:txBody>
      </p:sp>
    </p:spTree>
    <p:extLst>
      <p:ext uri="{BB962C8B-B14F-4D97-AF65-F5344CB8AC3E}">
        <p14:creationId xmlns:p14="http://schemas.microsoft.com/office/powerpoint/2010/main" val="9726005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1490325" y="845820"/>
            <a:ext cx="9144000" cy="4910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prstClr val="white"/>
              </a:solidFill>
            </a:endParaRPr>
          </a:p>
        </p:txBody>
      </p:sp>
      <p:sp>
        <p:nvSpPr>
          <p:cNvPr id="43" name="Freeform 20"/>
          <p:cNvSpPr>
            <a:spLocks/>
          </p:cNvSpPr>
          <p:nvPr>
            <p:custDataLst>
              <p:tags r:id="rId1"/>
            </p:custDataLst>
          </p:nvPr>
        </p:nvSpPr>
        <p:spPr bwMode="gray">
          <a:xfrm rot="5400000" flipH="1" flipV="1">
            <a:off x="5871768" y="-791003"/>
            <a:ext cx="230303" cy="854551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pic>
        <p:nvPicPr>
          <p:cNvPr id="48" name="Picture 47"/>
          <p:cNvPicPr>
            <a:picLocks noChangeAspect="1"/>
          </p:cNvPicPr>
          <p:nvPr/>
        </p:nvPicPr>
        <p:blipFill>
          <a:blip r:embed="rId9"/>
          <a:stretch>
            <a:fillRect/>
          </a:stretch>
        </p:blipFill>
        <p:spPr>
          <a:xfrm>
            <a:off x="2195711" y="4127932"/>
            <a:ext cx="337262" cy="337262"/>
          </a:xfrm>
          <a:prstGeom prst="rect">
            <a:avLst/>
          </a:prstGeom>
        </p:spPr>
      </p:pic>
      <p:sp>
        <p:nvSpPr>
          <p:cNvPr id="49" name="Text Placeholder 2"/>
          <p:cNvSpPr txBox="1">
            <a:spLocks/>
          </p:cNvSpPr>
          <p:nvPr/>
        </p:nvSpPr>
        <p:spPr bwMode="gray">
          <a:xfrm>
            <a:off x="2115631" y="4516796"/>
            <a:ext cx="537491" cy="230832"/>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err="1">
                <a:solidFill>
                  <a:srgbClr val="0A5889"/>
                </a:solidFill>
                <a:latin typeface="Helvetica Neue Light" charset="0"/>
                <a:ea typeface="Helvetica Neue Light" charset="0"/>
                <a:cs typeface="Helvetica Neue Light" charset="0"/>
              </a:rPr>
              <a:t>BigInsights</a:t>
            </a:r>
            <a:r>
              <a:rPr lang="en-US" sz="750" dirty="0">
                <a:solidFill>
                  <a:srgbClr val="0A5889"/>
                </a:solidFill>
                <a:latin typeface="Helvetica Neue Light" charset="0"/>
                <a:ea typeface="Helvetica Neue Light" charset="0"/>
                <a:cs typeface="Helvetica Neue Light" charset="0"/>
              </a:rPr>
              <a:t> </a:t>
            </a:r>
            <a:r>
              <a:rPr lang="en-US" sz="750" dirty="0">
                <a:solidFill>
                  <a:srgbClr val="4B4B4B"/>
                </a:solidFill>
                <a:latin typeface="Helvetica Neue Light" charset="0"/>
                <a:ea typeface="Helvetica Neue Light" charset="0"/>
                <a:cs typeface="Helvetica Neue Light" charset="0"/>
              </a:rPr>
              <a:t>(HDFS)</a:t>
            </a:r>
          </a:p>
        </p:txBody>
      </p:sp>
      <p:pic>
        <p:nvPicPr>
          <p:cNvPr id="50" name="Picture 49"/>
          <p:cNvPicPr>
            <a:picLocks noChangeAspect="1"/>
          </p:cNvPicPr>
          <p:nvPr/>
        </p:nvPicPr>
        <p:blipFill>
          <a:blip r:embed="rId10"/>
          <a:stretch>
            <a:fillRect/>
          </a:stretch>
        </p:blipFill>
        <p:spPr>
          <a:xfrm>
            <a:off x="2686902" y="4130326"/>
            <a:ext cx="332477" cy="332477"/>
          </a:xfrm>
          <a:prstGeom prst="rect">
            <a:avLst/>
          </a:prstGeom>
        </p:spPr>
      </p:pic>
      <p:sp>
        <p:nvSpPr>
          <p:cNvPr id="51" name="Text Placeholder 2"/>
          <p:cNvSpPr txBox="1">
            <a:spLocks/>
          </p:cNvSpPr>
          <p:nvPr/>
        </p:nvSpPr>
        <p:spPr bwMode="gray">
          <a:xfrm>
            <a:off x="2653121" y="4511372"/>
            <a:ext cx="467477" cy="230832"/>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Cloudant</a:t>
            </a:r>
            <a:r>
              <a:rPr lang="en-US" sz="750" dirty="0">
                <a:solidFill>
                  <a:srgbClr val="4B4B4B"/>
                </a:solidFill>
                <a:latin typeface="Helvetica Neue Light" charset="0"/>
                <a:ea typeface="Helvetica Neue Light" charset="0"/>
                <a:cs typeface="Helvetica Neue Light" charset="0"/>
              </a:rPr>
              <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(DBaaS)</a:t>
            </a:r>
          </a:p>
        </p:txBody>
      </p:sp>
      <p:pic>
        <p:nvPicPr>
          <p:cNvPr id="52" name="Picture 51"/>
          <p:cNvPicPr>
            <a:picLocks noChangeAspect="1"/>
          </p:cNvPicPr>
          <p:nvPr/>
        </p:nvPicPr>
        <p:blipFill>
          <a:blip r:embed="rId11"/>
          <a:stretch>
            <a:fillRect/>
          </a:stretch>
        </p:blipFill>
        <p:spPr>
          <a:xfrm>
            <a:off x="3215441" y="4184304"/>
            <a:ext cx="218726" cy="218726"/>
          </a:xfrm>
          <a:prstGeom prst="rect">
            <a:avLst/>
          </a:prstGeom>
        </p:spPr>
      </p:pic>
      <p:sp>
        <p:nvSpPr>
          <p:cNvPr id="53" name="Text Placeholder 2"/>
          <p:cNvSpPr txBox="1">
            <a:spLocks/>
          </p:cNvSpPr>
          <p:nvPr/>
        </p:nvSpPr>
        <p:spPr bwMode="gray">
          <a:xfrm>
            <a:off x="3077069" y="4509115"/>
            <a:ext cx="571376" cy="230832"/>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dashDB</a:t>
            </a:r>
            <a:r>
              <a:rPr lang="en-US" sz="750" dirty="0">
                <a:solidFill>
                  <a:srgbClr val="4B4B4B"/>
                </a:solidFill>
                <a:latin typeface="Helvetica Neue Light" charset="0"/>
                <a:ea typeface="Helvetica Neue Light" charset="0"/>
                <a:cs typeface="Helvetica Neue Light" charset="0"/>
              </a:rPr>
              <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(Analytics)</a:t>
            </a:r>
          </a:p>
        </p:txBody>
      </p:sp>
      <p:pic>
        <p:nvPicPr>
          <p:cNvPr id="54" name="Picture 5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91291" y="4807867"/>
            <a:ext cx="259434" cy="226314"/>
          </a:xfrm>
          <a:prstGeom prst="rect">
            <a:avLst/>
          </a:prstGeom>
        </p:spPr>
      </p:pic>
      <p:sp>
        <p:nvSpPr>
          <p:cNvPr id="55" name="Text Placeholder 2"/>
          <p:cNvSpPr txBox="1">
            <a:spLocks/>
          </p:cNvSpPr>
          <p:nvPr/>
        </p:nvSpPr>
        <p:spPr bwMode="gray">
          <a:xfrm>
            <a:off x="2919298" y="5126419"/>
            <a:ext cx="443765" cy="346249"/>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Swift</a:t>
            </a:r>
            <a:r>
              <a:rPr lang="en-US" sz="750" dirty="0">
                <a:solidFill>
                  <a:srgbClr val="4B4B4B"/>
                </a:solidFill>
                <a:latin typeface="Helvetica Neue Light" charset="0"/>
                <a:ea typeface="Helvetica Neue Light" charset="0"/>
                <a:cs typeface="Helvetica Neue Light" charset="0"/>
              </a:rPr>
              <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(Object Storage)</a:t>
            </a:r>
          </a:p>
        </p:txBody>
      </p:sp>
      <p:pic>
        <p:nvPicPr>
          <p:cNvPr id="56" name="Picture 55"/>
          <p:cNvPicPr>
            <a:picLocks noChangeAspect="1"/>
          </p:cNvPicPr>
          <p:nvPr/>
        </p:nvPicPr>
        <p:blipFill>
          <a:blip r:embed="rId13"/>
          <a:stretch>
            <a:fillRect/>
          </a:stretch>
        </p:blipFill>
        <p:spPr>
          <a:xfrm>
            <a:off x="2445027" y="4815739"/>
            <a:ext cx="266441" cy="266441"/>
          </a:xfrm>
          <a:prstGeom prst="rect">
            <a:avLst/>
          </a:prstGeom>
        </p:spPr>
      </p:pic>
      <p:sp>
        <p:nvSpPr>
          <p:cNvPr id="57" name="Text Placeholder 2"/>
          <p:cNvSpPr txBox="1">
            <a:spLocks/>
          </p:cNvSpPr>
          <p:nvPr/>
        </p:nvSpPr>
        <p:spPr bwMode="gray">
          <a:xfrm>
            <a:off x="2379125" y="5126418"/>
            <a:ext cx="540172" cy="346249"/>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SQDB</a:t>
            </a:r>
            <a:r>
              <a:rPr lang="en-US" sz="750" dirty="0">
                <a:solidFill>
                  <a:srgbClr val="4B4B4B"/>
                </a:solidFill>
                <a:latin typeface="Helvetica Neue Light" charset="0"/>
                <a:ea typeface="Helvetica Neue Light" charset="0"/>
                <a:cs typeface="Helvetica Neue Light" charset="0"/>
              </a:rPr>
              <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(Managed DB2)</a:t>
            </a:r>
          </a:p>
        </p:txBody>
      </p:sp>
      <p:pic>
        <p:nvPicPr>
          <p:cNvPr id="60" name="Picture 5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077621" y="4157143"/>
            <a:ext cx="802274" cy="201071"/>
          </a:xfrm>
          <a:prstGeom prst="rect">
            <a:avLst/>
          </a:prstGeom>
        </p:spPr>
      </p:pic>
      <p:pic>
        <p:nvPicPr>
          <p:cNvPr id="61" name="Picture 5"/>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gray">
          <a:xfrm>
            <a:off x="5001144" y="4653235"/>
            <a:ext cx="750653" cy="2121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077965" y="4681430"/>
            <a:ext cx="847304" cy="216040"/>
          </a:xfrm>
          <a:prstGeom prst="rect">
            <a:avLst/>
          </a:prstGeom>
        </p:spPr>
      </p:pic>
      <p:pic>
        <p:nvPicPr>
          <p:cNvPr id="63" name="Picture 6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066691" y="4125258"/>
            <a:ext cx="649635" cy="415045"/>
          </a:xfrm>
          <a:prstGeom prst="rect">
            <a:avLst/>
          </a:prstGeom>
        </p:spPr>
      </p:pic>
      <p:pic>
        <p:nvPicPr>
          <p:cNvPr id="64" name="Picture 6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848259" y="4178849"/>
            <a:ext cx="648425" cy="91934"/>
          </a:xfrm>
          <a:prstGeom prst="rect">
            <a:avLst/>
          </a:prstGeom>
        </p:spPr>
      </p:pic>
      <p:pic>
        <p:nvPicPr>
          <p:cNvPr id="65" name="Picture 6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979347" y="4424953"/>
            <a:ext cx="386246" cy="192632"/>
          </a:xfrm>
          <a:prstGeom prst="rect">
            <a:avLst/>
          </a:prstGeom>
        </p:spPr>
      </p:pic>
      <p:pic>
        <p:nvPicPr>
          <p:cNvPr id="66" name="Picture 6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793521" y="4773886"/>
            <a:ext cx="757900" cy="197054"/>
          </a:xfrm>
          <a:prstGeom prst="rect">
            <a:avLst/>
          </a:prstGeom>
        </p:spPr>
      </p:pic>
      <p:pic>
        <p:nvPicPr>
          <p:cNvPr id="67" name="Picture 66"/>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6111695" y="4221293"/>
            <a:ext cx="952424" cy="226114"/>
          </a:xfrm>
          <a:prstGeom prst="rect">
            <a:avLst/>
          </a:prstGeom>
        </p:spPr>
      </p:pic>
      <p:pic>
        <p:nvPicPr>
          <p:cNvPr id="68" name="Picture 67"/>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77620" y="4407073"/>
            <a:ext cx="732122" cy="225494"/>
          </a:xfrm>
          <a:prstGeom prst="rect">
            <a:avLst/>
          </a:prstGeom>
        </p:spPr>
      </p:pic>
      <p:pic>
        <p:nvPicPr>
          <p:cNvPr id="69" name="Picture 68"/>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999015" y="4427297"/>
            <a:ext cx="532278" cy="176951"/>
          </a:xfrm>
          <a:prstGeom prst="rect">
            <a:avLst/>
          </a:prstGeom>
        </p:spPr>
      </p:pic>
      <p:pic>
        <p:nvPicPr>
          <p:cNvPr id="70" name="Picture 69"/>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4973748" y="4179619"/>
            <a:ext cx="892969" cy="178594"/>
          </a:xfrm>
          <a:prstGeom prst="rect">
            <a:avLst/>
          </a:prstGeom>
        </p:spPr>
      </p:pic>
      <p:sp>
        <p:nvSpPr>
          <p:cNvPr id="82" name="Freeform 20"/>
          <p:cNvSpPr>
            <a:spLocks/>
          </p:cNvSpPr>
          <p:nvPr>
            <p:custDataLst>
              <p:tags r:id="rId2"/>
            </p:custDataLst>
          </p:nvPr>
        </p:nvSpPr>
        <p:spPr bwMode="gray">
          <a:xfrm rot="5400000" flipH="1" flipV="1">
            <a:off x="4485326" y="1496179"/>
            <a:ext cx="263283" cy="84977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83" name="Freeform 20"/>
          <p:cNvSpPr>
            <a:spLocks/>
          </p:cNvSpPr>
          <p:nvPr>
            <p:custDataLst>
              <p:tags r:id="rId3"/>
            </p:custDataLst>
          </p:nvPr>
        </p:nvSpPr>
        <p:spPr bwMode="gray">
          <a:xfrm rot="5400000" flipH="1" flipV="1">
            <a:off x="5426647" y="1509654"/>
            <a:ext cx="263283" cy="84977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90" name="Freeform 20"/>
          <p:cNvSpPr>
            <a:spLocks/>
          </p:cNvSpPr>
          <p:nvPr>
            <p:custDataLst>
              <p:tags r:id="rId4"/>
            </p:custDataLst>
          </p:nvPr>
        </p:nvSpPr>
        <p:spPr bwMode="gray">
          <a:xfrm rot="5400000" flipH="1" flipV="1">
            <a:off x="6355570" y="1504344"/>
            <a:ext cx="263283" cy="84977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91" name="Freeform 20"/>
          <p:cNvSpPr>
            <a:spLocks/>
          </p:cNvSpPr>
          <p:nvPr>
            <p:custDataLst>
              <p:tags r:id="rId5"/>
            </p:custDataLst>
          </p:nvPr>
        </p:nvSpPr>
        <p:spPr bwMode="gray">
          <a:xfrm rot="5400000" flipH="1" flipV="1">
            <a:off x="7298905" y="1494308"/>
            <a:ext cx="263283" cy="8535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graphicFrame>
        <p:nvGraphicFramePr>
          <p:cNvPr id="45" name="Table 44"/>
          <p:cNvGraphicFramePr>
            <a:graphicFrameLocks noGrp="1"/>
          </p:cNvGraphicFramePr>
          <p:nvPr>
            <p:extLst>
              <p:ext uri="{D42A27DB-BD31-4B8C-83A1-F6EECF244321}">
                <p14:modId xmlns:p14="http://schemas.microsoft.com/office/powerpoint/2010/main" val="1722909699"/>
              </p:ext>
            </p:extLst>
          </p:nvPr>
        </p:nvGraphicFramePr>
        <p:xfrm>
          <a:off x="1714161" y="3590737"/>
          <a:ext cx="8545512" cy="457200"/>
        </p:xfrm>
        <a:graphic>
          <a:graphicData uri="http://schemas.openxmlformats.org/drawingml/2006/table">
            <a:tbl>
              <a:tblPr firstRow="1" bandRow="1">
                <a:tableStyleId>{5C22544A-7EE6-4342-B048-85BDC9FD1C3A}</a:tableStyleId>
              </a:tblPr>
              <a:tblGrid>
                <a:gridCol w="2136378">
                  <a:extLst>
                    <a:ext uri="{9D8B030D-6E8A-4147-A177-3AD203B41FA5}">
                      <a16:colId xmlns="" xmlns:a16="http://schemas.microsoft.com/office/drawing/2014/main" val="20000"/>
                    </a:ext>
                  </a:extLst>
                </a:gridCol>
                <a:gridCol w="2136378">
                  <a:extLst>
                    <a:ext uri="{9D8B030D-6E8A-4147-A177-3AD203B41FA5}">
                      <a16:colId xmlns="" xmlns:a16="http://schemas.microsoft.com/office/drawing/2014/main" val="20001"/>
                    </a:ext>
                  </a:extLst>
                </a:gridCol>
                <a:gridCol w="2136378">
                  <a:extLst>
                    <a:ext uri="{9D8B030D-6E8A-4147-A177-3AD203B41FA5}">
                      <a16:colId xmlns="" xmlns:a16="http://schemas.microsoft.com/office/drawing/2014/main" val="20002"/>
                    </a:ext>
                  </a:extLst>
                </a:gridCol>
                <a:gridCol w="2136378">
                  <a:extLst>
                    <a:ext uri="{9D8B030D-6E8A-4147-A177-3AD203B41FA5}">
                      <a16:colId xmlns="" xmlns:a16="http://schemas.microsoft.com/office/drawing/2014/main" val="20003"/>
                    </a:ext>
                  </a:extLst>
                </a:gridCol>
              </a:tblGrid>
              <a:tr h="251460">
                <a:tc gridSpan="4">
                  <a:txBody>
                    <a:bodyPr/>
                    <a:lstStyle/>
                    <a:p>
                      <a:pPr algn="ctr"/>
                      <a:r>
                        <a:rPr lang="en-US" sz="1200" b="0" i="0" dirty="0">
                          <a:latin typeface="Helvetica Neue Light" charset="0"/>
                          <a:ea typeface="Helvetica Neue Light" charset="0"/>
                          <a:cs typeface="Helvetica Neue Light" charset="0"/>
                        </a:rPr>
                        <a:t>Data Sources</a:t>
                      </a:r>
                    </a:p>
                  </a:txBody>
                  <a:tcPr marL="68580" marR="68580" marT="34290" marB="34290" anchor="ctr">
                    <a:solidFill>
                      <a:srgbClr val="248B82"/>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extLst>
                  <a:ext uri="{0D108BD9-81ED-4DB2-BD59-A6C34878D82A}">
                    <a16:rowId xmlns="" xmlns:a16="http://schemas.microsoft.com/office/drawing/2014/main" val="10000"/>
                  </a:ext>
                </a:extLst>
              </a:tr>
              <a:tr h="205740">
                <a:tc>
                  <a:txBody>
                    <a:bodyPr/>
                    <a:lstStyle/>
                    <a:p>
                      <a:pPr algn="ctr"/>
                      <a:r>
                        <a:rPr lang="en-US" sz="900" b="0" i="0" dirty="0">
                          <a:latin typeface="Helvetica Neue Light" charset="0"/>
                          <a:ea typeface="Helvetica Neue Light" charset="0"/>
                          <a:cs typeface="Helvetica Neue Light" charset="0"/>
                        </a:rPr>
                        <a:t>IBM 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Public</a:t>
                      </a:r>
                      <a:r>
                        <a:rPr lang="en-US" sz="900" b="0" i="0" baseline="0" dirty="0">
                          <a:latin typeface="Helvetica Neue Light" charset="0"/>
                          <a:ea typeface="Helvetica Neue Light" charset="0"/>
                          <a:cs typeface="Helvetica Neue Light" charset="0"/>
                        </a:rPr>
                        <a:t> </a:t>
                      </a:r>
                      <a:r>
                        <a:rPr lang="en-US" sz="900" b="0" i="0" dirty="0">
                          <a:latin typeface="Helvetica Neue Light" charset="0"/>
                          <a:ea typeface="Helvetica Neue Light" charset="0"/>
                          <a:cs typeface="Helvetica Neue Light" charset="0"/>
                        </a:rPr>
                        <a:t>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Cloud Apps</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On-Premises</a:t>
                      </a:r>
                    </a:p>
                  </a:txBody>
                  <a:tcPr marL="68580" marR="68580" marT="34290" marB="34290" anchor="ctr">
                    <a:solidFill>
                      <a:srgbClr val="E7EDF9"/>
                    </a:solidFill>
                  </a:tcPr>
                </a:tc>
                <a:extLst>
                  <a:ext uri="{0D108BD9-81ED-4DB2-BD59-A6C34878D82A}">
                    <a16:rowId xmlns="" xmlns:a16="http://schemas.microsoft.com/office/drawing/2014/main" val="10001"/>
                  </a:ext>
                </a:extLst>
              </a:tr>
            </a:tbl>
          </a:graphicData>
        </a:graphic>
      </p:graphicFrame>
      <p:sp>
        <p:nvSpPr>
          <p:cNvPr id="2" name="Rectangle 1"/>
          <p:cNvSpPr/>
          <p:nvPr/>
        </p:nvSpPr>
        <p:spPr>
          <a:xfrm>
            <a:off x="4183007" y="997848"/>
            <a:ext cx="856958"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Execute SQL Statements</a:t>
            </a:r>
          </a:p>
        </p:txBody>
      </p:sp>
      <p:sp>
        <p:nvSpPr>
          <p:cNvPr id="59" name="Rectangle 58"/>
          <p:cNvSpPr/>
          <p:nvPr/>
        </p:nvSpPr>
        <p:spPr>
          <a:xfrm>
            <a:off x="5131659" y="1014545"/>
            <a:ext cx="851516"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Streaming Analytics via Micro-batch</a:t>
            </a:r>
          </a:p>
        </p:txBody>
      </p:sp>
      <p:sp>
        <p:nvSpPr>
          <p:cNvPr id="75" name="Rectangle 74"/>
          <p:cNvSpPr/>
          <p:nvPr/>
        </p:nvSpPr>
        <p:spPr>
          <a:xfrm>
            <a:off x="6062325" y="1014545"/>
            <a:ext cx="849773"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M.L. and Statistical Algorithms</a:t>
            </a:r>
          </a:p>
        </p:txBody>
      </p:sp>
      <p:sp>
        <p:nvSpPr>
          <p:cNvPr id="76" name="Rectangle 75"/>
          <p:cNvSpPr/>
          <p:nvPr/>
        </p:nvSpPr>
        <p:spPr>
          <a:xfrm>
            <a:off x="6908893" y="997756"/>
            <a:ext cx="1061191"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Distributed</a:t>
            </a:r>
            <a:br>
              <a:rPr lang="en-US" sz="900" dirty="0">
                <a:solidFill>
                  <a:srgbClr val="000000"/>
                </a:solidFill>
                <a:latin typeface="Helvetica Neue Light" charset="0"/>
                <a:ea typeface="Helvetica Neue Light" charset="0"/>
                <a:cs typeface="Helvetica Neue Light" charset="0"/>
              </a:rPr>
            </a:br>
            <a:r>
              <a:rPr lang="en-US" sz="900" dirty="0">
                <a:solidFill>
                  <a:srgbClr val="000000"/>
                </a:solidFill>
                <a:latin typeface="Helvetica Neue Light" charset="0"/>
                <a:ea typeface="Helvetica Neue Light" charset="0"/>
                <a:cs typeface="Helvetica Neue Light" charset="0"/>
              </a:rPr>
              <a:t>Graph Processing Framework</a:t>
            </a:r>
          </a:p>
        </p:txBody>
      </p:sp>
      <p:sp>
        <p:nvSpPr>
          <p:cNvPr id="77" name="Rectangle 76"/>
          <p:cNvSpPr/>
          <p:nvPr/>
        </p:nvSpPr>
        <p:spPr>
          <a:xfrm>
            <a:off x="2652562" y="2749966"/>
            <a:ext cx="1691810" cy="5863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General compute engine</a:t>
            </a:r>
          </a:p>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Basic I/O functions</a:t>
            </a:r>
          </a:p>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Task dispatching</a:t>
            </a:r>
          </a:p>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Scheduling</a:t>
            </a:r>
          </a:p>
        </p:txBody>
      </p:sp>
      <p:sp>
        <p:nvSpPr>
          <p:cNvPr id="92" name="Freeform 20"/>
          <p:cNvSpPr>
            <a:spLocks/>
          </p:cNvSpPr>
          <p:nvPr>
            <p:custDataLst>
              <p:tags r:id="rId6"/>
            </p:custDataLst>
          </p:nvPr>
        </p:nvSpPr>
        <p:spPr bwMode="gray">
          <a:xfrm flipH="1" flipV="1">
            <a:off x="3924093" y="2834197"/>
            <a:ext cx="263283" cy="46679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 xmlns:a14="http://schemas.microsoft.com/office/drawing/2010/main">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78" name="Rectangle 77"/>
          <p:cNvSpPr/>
          <p:nvPr/>
        </p:nvSpPr>
        <p:spPr>
          <a:xfrm>
            <a:off x="4194688" y="2834197"/>
            <a:ext cx="3666900" cy="466793"/>
          </a:xfrm>
          <a:prstGeom prst="rect">
            <a:avLst/>
          </a:prstGeom>
          <a:solidFill>
            <a:srgbClr val="EB6D00"/>
          </a:solidFill>
          <a:ln>
            <a:noFill/>
          </a:ln>
        </p:spPr>
        <p:style>
          <a:lnRef idx="1">
            <a:schemeClr val="accent1"/>
          </a:lnRef>
          <a:fillRef idx="3">
            <a:schemeClr val="accent1"/>
          </a:fillRef>
          <a:effectRef idx="2">
            <a:schemeClr val="accent1"/>
          </a:effectRef>
          <a:fontRef idx="minor">
            <a:schemeClr val="lt1"/>
          </a:fontRef>
        </p:style>
        <p:txBody>
          <a:bodyPr lIns="68580" rIns="68580" rtlCol="0" anchor="ctr"/>
          <a:lstStyle/>
          <a:p>
            <a:pPr algn="ctr"/>
            <a:r>
              <a:rPr lang="en-US" sz="1200" dirty="0">
                <a:solidFill>
                  <a:srgbClr val="FFFFFF"/>
                </a:solidFill>
                <a:latin typeface="Helvetica Neue Thin" charset="0"/>
                <a:ea typeface="Helvetica Neue Thin" charset="0"/>
                <a:cs typeface="Helvetica Neue Thin" charset="0"/>
              </a:rPr>
              <a:t>Spark Core</a:t>
            </a:r>
          </a:p>
        </p:txBody>
      </p:sp>
      <p:sp>
        <p:nvSpPr>
          <p:cNvPr id="79" name="Rectangle 78"/>
          <p:cNvSpPr>
            <a:spLocks/>
          </p:cNvSpPr>
          <p:nvPr/>
        </p:nvSpPr>
        <p:spPr>
          <a:xfrm>
            <a:off x="4194688" y="2066282"/>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Spark SQL</a:t>
            </a:r>
          </a:p>
        </p:txBody>
      </p:sp>
      <p:sp>
        <p:nvSpPr>
          <p:cNvPr id="81" name="Rectangle 80"/>
          <p:cNvSpPr>
            <a:spLocks/>
          </p:cNvSpPr>
          <p:nvPr/>
        </p:nvSpPr>
        <p:spPr>
          <a:xfrm>
            <a:off x="5129809" y="2066282"/>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Spark Streaming</a:t>
            </a:r>
          </a:p>
        </p:txBody>
      </p:sp>
      <p:sp>
        <p:nvSpPr>
          <p:cNvPr id="84" name="Rectangle 83"/>
          <p:cNvSpPr>
            <a:spLocks/>
          </p:cNvSpPr>
          <p:nvPr/>
        </p:nvSpPr>
        <p:spPr>
          <a:xfrm>
            <a:off x="6064930" y="2066282"/>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MLlib </a:t>
            </a:r>
            <a:br>
              <a:rPr lang="en-US" sz="1200" dirty="0">
                <a:solidFill>
                  <a:srgbClr val="FFFFFF"/>
                </a:solidFill>
                <a:latin typeface="Helvetica Neue Thin" charset="0"/>
                <a:ea typeface="Helvetica Neue Thin" charset="0"/>
                <a:cs typeface="Helvetica Neue Thin" charset="0"/>
              </a:rPr>
            </a:br>
            <a:r>
              <a:rPr lang="en-US" sz="825" dirty="0">
                <a:solidFill>
                  <a:srgbClr val="FFFFFF"/>
                </a:solidFill>
                <a:latin typeface="Helvetica Neue Thin" charset="0"/>
                <a:ea typeface="Helvetica Neue Thin" charset="0"/>
                <a:cs typeface="Helvetica Neue Thin" charset="0"/>
              </a:rPr>
              <a:t>Machine Learning</a:t>
            </a:r>
          </a:p>
        </p:txBody>
      </p:sp>
      <p:sp>
        <p:nvSpPr>
          <p:cNvPr id="85" name="Rectangle 84"/>
          <p:cNvSpPr>
            <a:spLocks/>
          </p:cNvSpPr>
          <p:nvPr/>
        </p:nvSpPr>
        <p:spPr>
          <a:xfrm>
            <a:off x="7000052" y="2066282"/>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Graph</a:t>
            </a:r>
          </a:p>
        </p:txBody>
      </p:sp>
      <p:pic>
        <p:nvPicPr>
          <p:cNvPr id="4" name="Picture 3"/>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128885" y="4508510"/>
            <a:ext cx="624127" cy="265377"/>
          </a:xfrm>
          <a:prstGeom prst="rect">
            <a:avLst/>
          </a:prstGeom>
        </p:spPr>
      </p:pic>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565929" y="4910801"/>
            <a:ext cx="369996" cy="335973"/>
          </a:xfrm>
          <a:prstGeom prst="rect">
            <a:avLst/>
          </a:prstGeom>
        </p:spPr>
      </p:pic>
      <p:pic>
        <p:nvPicPr>
          <p:cNvPr id="6" name="Picture 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033938" y="4897470"/>
            <a:ext cx="495011" cy="352219"/>
          </a:xfrm>
          <a:prstGeom prst="rect">
            <a:avLst/>
          </a:prstGeom>
        </p:spPr>
      </p:pic>
      <p:pic>
        <p:nvPicPr>
          <p:cNvPr id="7" name="Picture 6"/>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968317" y="4901375"/>
            <a:ext cx="362798" cy="354824"/>
          </a:xfrm>
          <a:prstGeom prst="rect">
            <a:avLst/>
          </a:prstGeom>
        </p:spPr>
      </p:pic>
      <p:pic>
        <p:nvPicPr>
          <p:cNvPr id="8" name="Picture 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5348929" y="4937178"/>
            <a:ext cx="570901" cy="274472"/>
          </a:xfrm>
          <a:prstGeom prst="rect">
            <a:avLst/>
          </a:prstGeom>
        </p:spPr>
      </p:pic>
      <p:pic>
        <p:nvPicPr>
          <p:cNvPr id="9" name="Picture 8"/>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368238" y="4579159"/>
            <a:ext cx="741439" cy="179567"/>
          </a:xfrm>
          <a:prstGeom prst="rect">
            <a:avLst/>
          </a:prstGeom>
        </p:spPr>
      </p:pic>
      <p:pic>
        <p:nvPicPr>
          <p:cNvPr id="10" name="Picture 9"/>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822125" y="4604111"/>
            <a:ext cx="494813" cy="132539"/>
          </a:xfrm>
          <a:prstGeom prst="rect">
            <a:avLst/>
          </a:prstGeom>
        </p:spPr>
      </p:pic>
      <p:pic>
        <p:nvPicPr>
          <p:cNvPr id="11" name="Picture 1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7742381" y="4144704"/>
            <a:ext cx="355049" cy="376567"/>
          </a:xfrm>
          <a:prstGeom prst="rect">
            <a:avLst/>
          </a:prstGeom>
        </p:spPr>
      </p:pic>
      <p:pic>
        <p:nvPicPr>
          <p:cNvPr id="12" name="Picture 11"/>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327850" y="5321833"/>
            <a:ext cx="616376" cy="184913"/>
          </a:xfrm>
          <a:prstGeom prst="rect">
            <a:avLst/>
          </a:prstGeom>
        </p:spPr>
      </p:pic>
      <p:pic>
        <p:nvPicPr>
          <p:cNvPr id="13" name="Picture 12"/>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5010412" y="5314233"/>
            <a:ext cx="670876" cy="201732"/>
          </a:xfrm>
          <a:prstGeom prst="rect">
            <a:avLst/>
          </a:prstGeom>
        </p:spPr>
      </p:pic>
      <p:pic>
        <p:nvPicPr>
          <p:cNvPr id="14" name="Picture 13"/>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6320937" y="4892648"/>
            <a:ext cx="804539" cy="173129"/>
          </a:xfrm>
          <a:prstGeom prst="rect">
            <a:avLst/>
          </a:prstGeom>
        </p:spPr>
      </p:pic>
      <p:pic>
        <p:nvPicPr>
          <p:cNvPr id="15" name="Picture 14"/>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7129784" y="4848820"/>
            <a:ext cx="740286" cy="229250"/>
          </a:xfrm>
          <a:prstGeom prst="rect">
            <a:avLst/>
          </a:prstGeom>
        </p:spPr>
      </p:pic>
      <p:sp>
        <p:nvSpPr>
          <p:cNvPr id="71" name="Title 2"/>
          <p:cNvSpPr txBox="1">
            <a:spLocks/>
          </p:cNvSpPr>
          <p:nvPr/>
        </p:nvSpPr>
        <p:spPr>
          <a:xfrm>
            <a:off x="194310" y="108968"/>
            <a:ext cx="11852910" cy="736852"/>
          </a:xfrm>
          <a:prstGeom prst="rect">
            <a:avLst/>
          </a:prstGeom>
        </p:spPr>
        <p:txBody>
          <a:bodyPr vert="horz" lIns="0" tIns="0" rIns="0" bIns="0" rtlCol="0" anchor="t" anchorCtr="0">
            <a:noAutofit/>
          </a:bodyPr>
          <a:lstStyle>
            <a:lvl1pPr algn="l" defTabSz="609555" rtl="0" eaLnBrk="1" latinLnBrk="0" hangingPunct="1">
              <a:lnSpc>
                <a:spcPct val="100000"/>
              </a:lnSpc>
              <a:spcBef>
                <a:spcPct val="0"/>
              </a:spcBef>
              <a:buNone/>
              <a:defRPr sz="2667" kern="1200">
                <a:solidFill>
                  <a:schemeClr val="accent5"/>
                </a:solidFill>
                <a:latin typeface="Arial"/>
                <a:ea typeface="+mj-ea"/>
                <a:cs typeface="Arial"/>
              </a:defRPr>
            </a:lvl1pPr>
          </a:lstStyle>
          <a:p>
            <a:r>
              <a:rPr lang="en-US" sz="3600" dirty="0" smtClean="0">
                <a:latin typeface="Helvetica Neue Light" charset="0"/>
                <a:ea typeface="Helvetica Neue Light" charset="0"/>
                <a:cs typeface="Helvetica Neue Light" charset="0"/>
              </a:rPr>
              <a:t>From a Notebook</a:t>
            </a:r>
            <a:r>
              <a:rPr lang="is-IS" sz="3600" dirty="0" smtClean="0">
                <a:latin typeface="Helvetica Neue Light" charset="0"/>
                <a:ea typeface="Helvetica Neue Light" charset="0"/>
                <a:cs typeface="Helvetica Neue Light" charset="0"/>
              </a:rPr>
              <a:t>…</a:t>
            </a:r>
            <a:endParaRPr lang="en-US" sz="3600" dirty="0">
              <a:latin typeface="Helvetica Neue Light" charset="0"/>
              <a:ea typeface="Helvetica Neue Light" charset="0"/>
              <a:cs typeface="Helvetica Neue Light" charset="0"/>
            </a:endParaRPr>
          </a:p>
        </p:txBody>
      </p:sp>
      <p:sp>
        <p:nvSpPr>
          <p:cNvPr id="72" name="Title 2"/>
          <p:cNvSpPr txBox="1">
            <a:spLocks/>
          </p:cNvSpPr>
          <p:nvPr/>
        </p:nvSpPr>
        <p:spPr>
          <a:xfrm>
            <a:off x="826557" y="5945044"/>
            <a:ext cx="11852910" cy="736852"/>
          </a:xfrm>
          <a:prstGeom prst="rect">
            <a:avLst/>
          </a:prstGeom>
        </p:spPr>
        <p:txBody>
          <a:bodyPr vert="horz" lIns="0" tIns="0" rIns="0" bIns="0" rtlCol="0" anchor="t" anchorCtr="0">
            <a:noAutofit/>
          </a:bodyPr>
          <a:lstStyle>
            <a:lvl1pPr algn="l" defTabSz="609555" rtl="0" eaLnBrk="1" latinLnBrk="0" hangingPunct="1">
              <a:lnSpc>
                <a:spcPct val="100000"/>
              </a:lnSpc>
              <a:spcBef>
                <a:spcPct val="0"/>
              </a:spcBef>
              <a:buNone/>
              <a:defRPr sz="2667" kern="1200">
                <a:solidFill>
                  <a:schemeClr val="accent5"/>
                </a:solidFill>
                <a:latin typeface="Arial"/>
                <a:ea typeface="+mj-ea"/>
                <a:cs typeface="Arial"/>
              </a:defRPr>
            </a:lvl1pPr>
          </a:lstStyle>
          <a:p>
            <a:r>
              <a:rPr lang="en-US" sz="2000" dirty="0" smtClean="0">
                <a:solidFill>
                  <a:schemeClr val="bg1"/>
                </a:solidFill>
                <a:latin typeface="Helvetica Neue Light" charset="0"/>
                <a:ea typeface="Helvetica Neue Light" charset="0"/>
                <a:cs typeface="Helvetica Neue Light" charset="0"/>
              </a:rPr>
              <a:t>You can use IBM’s managed Spark Service to blend multiple data types, sources and workloads</a:t>
            </a:r>
            <a:endParaRPr lang="en-US" sz="2000" dirty="0">
              <a:solidFill>
                <a:schemeClr val="bg1"/>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087771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sz="3600" dirty="0" smtClean="0">
                <a:latin typeface="Helvetica Neue Light" charset="0"/>
                <a:ea typeface="Helvetica Neue Light" charset="0"/>
                <a:cs typeface="Helvetica Neue Light" charset="0"/>
              </a:rPr>
              <a:t>Hands-on Labs</a:t>
            </a:r>
            <a:endParaRPr lang="en-US" sz="3600" dirty="0">
              <a:latin typeface="Helvetica Neue Light" charset="0"/>
              <a:ea typeface="Helvetica Neue Light" charset="0"/>
              <a:cs typeface="Helvetica Neue Light" charset="0"/>
            </a:endParaRPr>
          </a:p>
        </p:txBody>
      </p:sp>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14</a:t>
            </a:fld>
            <a:endParaRPr lang="uk-UA">
              <a:solidFill>
                <a:srgbClr val="1D3649"/>
              </a:solidFill>
            </a:endParaRPr>
          </a:p>
        </p:txBody>
      </p:sp>
      <p:sp>
        <p:nvSpPr>
          <p:cNvPr id="5" name="TextBox 4"/>
          <p:cNvSpPr txBox="1"/>
          <p:nvPr/>
        </p:nvSpPr>
        <p:spPr>
          <a:xfrm>
            <a:off x="2998034" y="3886201"/>
            <a:ext cx="6071016" cy="369332"/>
          </a:xfrm>
          <a:prstGeom prst="rect">
            <a:avLst/>
          </a:prstGeom>
          <a:noFill/>
        </p:spPr>
        <p:txBody>
          <a:bodyPr wrap="square" rtlCol="0">
            <a:spAutoFit/>
          </a:bodyPr>
          <a:lstStyle/>
          <a:p>
            <a:pPr algn="ctr"/>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lindsaywithers</a:t>
            </a:r>
            <a:r>
              <a:rPr lang="en-US" dirty="0">
                <a:solidFill>
                  <a:schemeClr val="bg1"/>
                </a:solidFill>
              </a:rPr>
              <a:t>/</a:t>
            </a:r>
            <a:r>
              <a:rPr lang="en-US" dirty="0" err="1">
                <a:solidFill>
                  <a:schemeClr val="bg1"/>
                </a:solidFill>
              </a:rPr>
              <a:t>dsx</a:t>
            </a:r>
            <a:r>
              <a:rPr lang="en-US" dirty="0">
                <a:solidFill>
                  <a:schemeClr val="bg1"/>
                </a:solidFill>
              </a:rPr>
              <a:t>-spark</a:t>
            </a:r>
          </a:p>
        </p:txBody>
      </p:sp>
    </p:spTree>
    <p:extLst>
      <p:ext uri="{BB962C8B-B14F-4D97-AF65-F5344CB8AC3E}">
        <p14:creationId xmlns:p14="http://schemas.microsoft.com/office/powerpoint/2010/main" val="357794380"/>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15</a:t>
            </a:fld>
            <a:endParaRPr lang="uk-UA">
              <a:solidFill>
                <a:srgbClr val="1D3649"/>
              </a:solidFill>
            </a:endParaRPr>
          </a:p>
        </p:txBody>
      </p:sp>
      <p:sp>
        <p:nvSpPr>
          <p:cNvPr id="5" name="Title 1"/>
          <p:cNvSpPr>
            <a:spLocks noGrp="1"/>
          </p:cNvSpPr>
          <p:nvPr>
            <p:ph type="title"/>
          </p:nvPr>
        </p:nvSpPr>
        <p:spPr>
          <a:xfrm>
            <a:off x="857250" y="873127"/>
            <a:ext cx="10363200" cy="955673"/>
          </a:xfrm>
        </p:spPr>
        <p:txBody>
          <a:bodyPr anchor="ctr"/>
          <a:lstStyle/>
          <a:p>
            <a:pPr algn="ctr"/>
            <a:r>
              <a:rPr lang="en-US" sz="3600" dirty="0" smtClean="0">
                <a:latin typeface="Helvetica Neue Light" charset="0"/>
                <a:ea typeface="Helvetica Neue Light" charset="0"/>
                <a:cs typeface="Helvetica Neue Light" charset="0"/>
              </a:rPr>
              <a:t>Lab </a:t>
            </a:r>
            <a:r>
              <a:rPr lang="en-US" sz="3600" dirty="0">
                <a:latin typeface="Helvetica Neue Light" charset="0"/>
                <a:ea typeface="Helvetica Neue Light" charset="0"/>
                <a:cs typeface="Helvetica Neue Light" charset="0"/>
              </a:rPr>
              <a:t>1</a:t>
            </a:r>
            <a:r>
              <a:rPr lang="en-US" sz="3600" dirty="0" smtClean="0">
                <a:latin typeface="Helvetica Neue Light" charset="0"/>
                <a:ea typeface="Helvetica Neue Light" charset="0"/>
                <a:cs typeface="Helvetica Neue Light" charset="0"/>
              </a:rPr>
              <a:t> Summary </a:t>
            </a:r>
            <a:endParaRPr lang="en-US" sz="3600" dirty="0">
              <a:latin typeface="Helvetica Neue Light" charset="0"/>
              <a:ea typeface="Helvetica Neue Light" charset="0"/>
              <a:cs typeface="Helvetica Neue Light" charset="0"/>
            </a:endParaRPr>
          </a:p>
        </p:txBody>
      </p:sp>
      <p:sp>
        <p:nvSpPr>
          <p:cNvPr id="8" name="TextBox 7"/>
          <p:cNvSpPr txBox="1"/>
          <p:nvPr/>
        </p:nvSpPr>
        <p:spPr>
          <a:xfrm>
            <a:off x="586596" y="2048676"/>
            <a:ext cx="10995804" cy="2215991"/>
          </a:xfrm>
          <a:prstGeom prst="rect">
            <a:avLst/>
          </a:prstGeom>
          <a:noFill/>
        </p:spPr>
        <p:txBody>
          <a:bodyPr wrap="square" rtlCol="0">
            <a:spAutoFit/>
          </a:bodyPr>
          <a:lstStyle/>
          <a:p>
            <a:pPr lvl="0">
              <a:lnSpc>
                <a:spcPct val="150000"/>
              </a:lnSpc>
            </a:pPr>
            <a:r>
              <a:rPr lang="en-US" altLang="x-none" sz="2000" dirty="0" smtClean="0">
                <a:solidFill>
                  <a:schemeClr val="bg1"/>
                </a:solidFill>
              </a:rPr>
              <a:t>The model builder is ideal for the data professionals in your organization who are looking to leverage machine learning without having to write a single line of code. In this section, the model builder in DSX guided us through the steps required to build, train and deploy a model that can be embedded into an application - with only a few clicks.</a:t>
            </a:r>
            <a:endParaRPr lang="x-none" altLang="x-none" sz="2000"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253677653"/>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16</a:t>
            </a:fld>
            <a:endParaRPr lang="uk-UA">
              <a:solidFill>
                <a:srgbClr val="1D3649"/>
              </a:solidFill>
            </a:endParaRPr>
          </a:p>
        </p:txBody>
      </p:sp>
      <p:sp>
        <p:nvSpPr>
          <p:cNvPr id="5" name="TextBox 4"/>
          <p:cNvSpPr txBox="1"/>
          <p:nvPr/>
        </p:nvSpPr>
        <p:spPr>
          <a:xfrm>
            <a:off x="586596" y="2048676"/>
            <a:ext cx="10995804" cy="3323987"/>
          </a:xfrm>
          <a:prstGeom prst="rect">
            <a:avLst/>
          </a:prstGeom>
          <a:noFill/>
        </p:spPr>
        <p:txBody>
          <a:bodyPr wrap="square" rtlCol="0">
            <a:spAutoFit/>
          </a:bodyPr>
          <a:lstStyle/>
          <a:p>
            <a:pPr lvl="0">
              <a:lnSpc>
                <a:spcPct val="150000"/>
              </a:lnSpc>
            </a:pPr>
            <a:r>
              <a:rPr lang="en-US" sz="2000" dirty="0" smtClean="0">
                <a:solidFill>
                  <a:schemeClr val="bg1"/>
                </a:solidFill>
              </a:rPr>
              <a:t>Professionals across the organization have different preferences for how to work with data. For some, the ability to visualize the flow of data from left to right is important. For these personas, Data Science Experience provides the Flow Editor. In this section, we explored machine learning with our data in a more visual way. One of the hardest things in Machine Learning is to understand how a trained model will perform in production. With this model visualization component, you can immediately see which features have the most impact on your predictions with variable importance. </a:t>
            </a:r>
            <a:endParaRPr lang="en-US" sz="2000" dirty="0">
              <a:solidFill>
                <a:schemeClr val="bg1"/>
              </a:solidFill>
            </a:endParaRPr>
          </a:p>
        </p:txBody>
      </p:sp>
      <p:sp>
        <p:nvSpPr>
          <p:cNvPr id="6" name="Title 1"/>
          <p:cNvSpPr>
            <a:spLocks noGrp="1"/>
          </p:cNvSpPr>
          <p:nvPr>
            <p:ph type="title"/>
          </p:nvPr>
        </p:nvSpPr>
        <p:spPr>
          <a:xfrm>
            <a:off x="857250" y="873127"/>
            <a:ext cx="10363200" cy="955673"/>
          </a:xfrm>
        </p:spPr>
        <p:txBody>
          <a:bodyPr anchor="ctr"/>
          <a:lstStyle/>
          <a:p>
            <a:pPr algn="ctr"/>
            <a:r>
              <a:rPr lang="en-US" sz="3600" dirty="0" smtClean="0">
                <a:latin typeface="Helvetica Neue Light" charset="0"/>
                <a:ea typeface="Helvetica Neue Light" charset="0"/>
                <a:cs typeface="Helvetica Neue Light" charset="0"/>
              </a:rPr>
              <a:t>Lab 2 Summary </a:t>
            </a:r>
            <a:endParaRPr lang="en-US" sz="36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521930835"/>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17</a:t>
            </a:fld>
            <a:endParaRPr lang="uk-UA">
              <a:solidFill>
                <a:srgbClr val="1D3649"/>
              </a:solidFill>
            </a:endParaRPr>
          </a:p>
        </p:txBody>
      </p:sp>
      <p:sp>
        <p:nvSpPr>
          <p:cNvPr id="5" name="TextBox 4"/>
          <p:cNvSpPr txBox="1"/>
          <p:nvPr/>
        </p:nvSpPr>
        <p:spPr>
          <a:xfrm>
            <a:off x="586596" y="1828800"/>
            <a:ext cx="10995804" cy="3631763"/>
          </a:xfrm>
          <a:prstGeom prst="rect">
            <a:avLst/>
          </a:prstGeom>
          <a:noFill/>
        </p:spPr>
        <p:txBody>
          <a:bodyPr wrap="square" rtlCol="0">
            <a:spAutoFit/>
          </a:bodyPr>
          <a:lstStyle/>
          <a:p>
            <a:pPr>
              <a:lnSpc>
                <a:spcPct val="150000"/>
              </a:lnSpc>
            </a:pPr>
            <a:r>
              <a:rPr lang="en-US" sz="2000" dirty="0" smtClean="0">
                <a:solidFill>
                  <a:schemeClr val="bg1"/>
                </a:solidFill>
              </a:rPr>
              <a:t>In labs 1 and 2, we saw how DSX enables predictive model building and deployment without requiring any code. In this section – we utilized the power of </a:t>
            </a:r>
            <a:r>
              <a:rPr lang="en-US" sz="2000" dirty="0" err="1" smtClean="0">
                <a:solidFill>
                  <a:schemeClr val="bg1"/>
                </a:solidFill>
              </a:rPr>
              <a:t>Jupyter</a:t>
            </a:r>
            <a:r>
              <a:rPr lang="en-US" sz="2000" dirty="0" smtClean="0">
                <a:solidFill>
                  <a:schemeClr val="bg1"/>
                </a:solidFill>
              </a:rPr>
              <a:t> notebooks by loading in data from an external source, doing some basic data cleansing and exploration, building a pipeline, training a model and then persisting that model in a WML repository. With these three approaches to machine learning, we empower the data professional to use the tools of their choice to accomplish day-day tasks.</a:t>
            </a:r>
            <a:endParaRPr lang="en-US" altLang="x-none" sz="2000" dirty="0">
              <a:solidFill>
                <a:schemeClr val="bg1"/>
              </a:solidFill>
            </a:endParaRPr>
          </a:p>
          <a:p>
            <a:pPr>
              <a:lnSpc>
                <a:spcPct val="150000"/>
              </a:lnSpc>
            </a:pPr>
            <a:endParaRPr lang="x-none" altLang="x-none" sz="2000" dirty="0">
              <a:solidFill>
                <a:schemeClr val="bg1"/>
              </a:solidFill>
            </a:endParaRPr>
          </a:p>
          <a:p>
            <a:endParaRPr lang="en-US" sz="2000" dirty="0">
              <a:solidFill>
                <a:schemeClr val="bg1"/>
              </a:solidFill>
            </a:endParaRPr>
          </a:p>
        </p:txBody>
      </p:sp>
      <p:sp>
        <p:nvSpPr>
          <p:cNvPr id="6" name="Title 1"/>
          <p:cNvSpPr>
            <a:spLocks noGrp="1"/>
          </p:cNvSpPr>
          <p:nvPr>
            <p:ph type="title"/>
          </p:nvPr>
        </p:nvSpPr>
        <p:spPr>
          <a:xfrm>
            <a:off x="857250" y="873127"/>
            <a:ext cx="10363200" cy="955673"/>
          </a:xfrm>
        </p:spPr>
        <p:txBody>
          <a:bodyPr anchor="ctr"/>
          <a:lstStyle/>
          <a:p>
            <a:pPr algn="ctr"/>
            <a:r>
              <a:rPr lang="en-US" sz="3600" dirty="0" smtClean="0">
                <a:latin typeface="Helvetica Neue Light" charset="0"/>
                <a:ea typeface="Helvetica Neue Light" charset="0"/>
                <a:cs typeface="Helvetica Neue Light" charset="0"/>
              </a:rPr>
              <a:t>Lab 3 Summary </a:t>
            </a:r>
            <a:endParaRPr lang="en-US" sz="36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575202065"/>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18</a:t>
            </a:fld>
            <a:endParaRPr lang="uk-UA">
              <a:solidFill>
                <a:srgbClr val="1D3649"/>
              </a:solidFill>
            </a:endParaRPr>
          </a:p>
        </p:txBody>
      </p:sp>
      <p:sp>
        <p:nvSpPr>
          <p:cNvPr id="5" name="TextBox 4"/>
          <p:cNvSpPr txBox="1"/>
          <p:nvPr/>
        </p:nvSpPr>
        <p:spPr>
          <a:xfrm>
            <a:off x="586596" y="1828800"/>
            <a:ext cx="10995804" cy="3631763"/>
          </a:xfrm>
          <a:prstGeom prst="rect">
            <a:avLst/>
          </a:prstGeom>
          <a:noFill/>
        </p:spPr>
        <p:txBody>
          <a:bodyPr wrap="square" rtlCol="0">
            <a:spAutoFit/>
          </a:bodyPr>
          <a:lstStyle/>
          <a:p>
            <a:pPr>
              <a:lnSpc>
                <a:spcPct val="150000"/>
              </a:lnSpc>
            </a:pPr>
            <a:r>
              <a:rPr lang="en-US" sz="2000" dirty="0" smtClean="0">
                <a:solidFill>
                  <a:schemeClr val="bg1"/>
                </a:solidFill>
              </a:rPr>
              <a:t>In labs 1 and 2, we saw how DSX enables predictive model building and deployment without requiring any code. In this section – we utilized the power of </a:t>
            </a:r>
            <a:r>
              <a:rPr lang="en-US" sz="2000" dirty="0" err="1" smtClean="0">
                <a:solidFill>
                  <a:schemeClr val="bg1"/>
                </a:solidFill>
              </a:rPr>
              <a:t>Jupyter</a:t>
            </a:r>
            <a:r>
              <a:rPr lang="en-US" sz="2000" dirty="0" smtClean="0">
                <a:solidFill>
                  <a:schemeClr val="bg1"/>
                </a:solidFill>
              </a:rPr>
              <a:t> notebooks by loading in data from an external source, doing some basic data cleansing and exploration, building a pipeline, training a model and then persisting that model in a WML repository. With these three approaches to machine learning, we empower the data professional to use the tools of their choice to accomplish day-day tasks.</a:t>
            </a:r>
            <a:endParaRPr lang="en-US" altLang="x-none" sz="2000" dirty="0">
              <a:solidFill>
                <a:schemeClr val="bg1"/>
              </a:solidFill>
            </a:endParaRPr>
          </a:p>
          <a:p>
            <a:pPr>
              <a:lnSpc>
                <a:spcPct val="150000"/>
              </a:lnSpc>
            </a:pPr>
            <a:endParaRPr lang="x-none" altLang="x-none" sz="2000" dirty="0">
              <a:solidFill>
                <a:schemeClr val="bg1"/>
              </a:solidFill>
            </a:endParaRPr>
          </a:p>
          <a:p>
            <a:endParaRPr lang="en-US" sz="2000" dirty="0">
              <a:solidFill>
                <a:schemeClr val="bg1"/>
              </a:solidFill>
            </a:endParaRPr>
          </a:p>
        </p:txBody>
      </p:sp>
      <p:sp>
        <p:nvSpPr>
          <p:cNvPr id="6" name="Title 1"/>
          <p:cNvSpPr>
            <a:spLocks noGrp="1"/>
          </p:cNvSpPr>
          <p:nvPr>
            <p:ph type="title"/>
          </p:nvPr>
        </p:nvSpPr>
        <p:spPr>
          <a:xfrm>
            <a:off x="857250" y="873127"/>
            <a:ext cx="10363200" cy="955673"/>
          </a:xfrm>
        </p:spPr>
        <p:txBody>
          <a:bodyPr anchor="ctr"/>
          <a:lstStyle/>
          <a:p>
            <a:pPr algn="ctr"/>
            <a:r>
              <a:rPr lang="en-US" sz="3600" dirty="0" smtClean="0">
                <a:latin typeface="Helvetica Neue Light" charset="0"/>
                <a:ea typeface="Helvetica Neue Light" charset="0"/>
                <a:cs typeface="Helvetica Neue Light" charset="0"/>
              </a:rPr>
              <a:t>Lab 3 Summary </a:t>
            </a:r>
            <a:endParaRPr lang="en-US" sz="36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468930374"/>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19</a:t>
            </a:fld>
            <a:endParaRPr lang="uk-UA">
              <a:solidFill>
                <a:srgbClr val="1D3649"/>
              </a:solidFill>
            </a:endParaRPr>
          </a:p>
        </p:txBody>
      </p:sp>
      <p:sp>
        <p:nvSpPr>
          <p:cNvPr id="5" name="TextBox 4"/>
          <p:cNvSpPr txBox="1"/>
          <p:nvPr/>
        </p:nvSpPr>
        <p:spPr>
          <a:xfrm>
            <a:off x="586596" y="1828800"/>
            <a:ext cx="10995804" cy="2246769"/>
          </a:xfrm>
          <a:prstGeom prst="rect">
            <a:avLst/>
          </a:prstGeom>
          <a:noFill/>
        </p:spPr>
        <p:txBody>
          <a:bodyPr wrap="square" rtlCol="0">
            <a:spAutoFit/>
          </a:bodyPr>
          <a:lstStyle/>
          <a:p>
            <a:pPr>
              <a:lnSpc>
                <a:spcPct val="150000"/>
              </a:lnSpc>
            </a:pPr>
            <a:r>
              <a:rPr lang="en-US" altLang="x-none" sz="2000" dirty="0" smtClean="0">
                <a:solidFill>
                  <a:schemeClr val="bg1"/>
                </a:solidFill>
              </a:rPr>
              <a:t>In this section we leveraged the Spark compute engine, and </a:t>
            </a:r>
            <a:r>
              <a:rPr lang="en-US" altLang="x-none" sz="2000" dirty="0" err="1" smtClean="0">
                <a:solidFill>
                  <a:schemeClr val="bg1"/>
                </a:solidFill>
              </a:rPr>
              <a:t>SparkSQL</a:t>
            </a:r>
            <a:r>
              <a:rPr lang="en-US" altLang="x-none" sz="2000" dirty="0" smtClean="0">
                <a:solidFill>
                  <a:schemeClr val="bg1"/>
                </a:solidFill>
              </a:rPr>
              <a:t> library to query our structured data from within a python notebook. The ability to combine SQL queries with the speed of Spark significantly reduces the time to value in any data science initiative – getting you to your insights faster.</a:t>
            </a:r>
            <a:endParaRPr lang="x-none" altLang="x-none" sz="2000" dirty="0">
              <a:solidFill>
                <a:schemeClr val="bg1"/>
              </a:solidFill>
            </a:endParaRPr>
          </a:p>
          <a:p>
            <a:endParaRPr lang="en-US" sz="2000" dirty="0">
              <a:solidFill>
                <a:schemeClr val="bg1"/>
              </a:solidFill>
            </a:endParaRPr>
          </a:p>
        </p:txBody>
      </p:sp>
      <p:sp>
        <p:nvSpPr>
          <p:cNvPr id="6" name="Title 1"/>
          <p:cNvSpPr>
            <a:spLocks noGrp="1"/>
          </p:cNvSpPr>
          <p:nvPr>
            <p:ph type="title"/>
          </p:nvPr>
        </p:nvSpPr>
        <p:spPr>
          <a:xfrm>
            <a:off x="857250" y="873127"/>
            <a:ext cx="10363200" cy="955673"/>
          </a:xfrm>
        </p:spPr>
        <p:txBody>
          <a:bodyPr anchor="ctr"/>
          <a:lstStyle/>
          <a:p>
            <a:pPr algn="ctr"/>
            <a:r>
              <a:rPr lang="en-US" sz="3600" dirty="0" smtClean="0">
                <a:latin typeface="Helvetica Neue Light" charset="0"/>
                <a:ea typeface="Helvetica Neue Light" charset="0"/>
                <a:cs typeface="Helvetica Neue Light" charset="0"/>
              </a:rPr>
              <a:t>Lab 4 Summary </a:t>
            </a:r>
            <a:endParaRPr lang="en-US" sz="36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928466973"/>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342900" indent="-342900">
              <a:buFont typeface="Arial" charset="0"/>
              <a:buChar char="•"/>
            </a:pPr>
            <a:r>
              <a:rPr lang="en-US" sz="3200" dirty="0" smtClean="0"/>
              <a:t>IBM </a:t>
            </a:r>
            <a:r>
              <a:rPr lang="en-US" sz="3200" dirty="0"/>
              <a:t>Data Science </a:t>
            </a:r>
            <a:r>
              <a:rPr lang="en-US" sz="3200" dirty="0" smtClean="0"/>
              <a:t>Overview</a:t>
            </a:r>
          </a:p>
          <a:p>
            <a:pPr marL="342900" indent="-342900">
              <a:buFont typeface="Arial" charset="0"/>
              <a:buChar char="•"/>
            </a:pPr>
            <a:r>
              <a:rPr lang="en-US" sz="3200" dirty="0" smtClean="0"/>
              <a:t>Apache Spark Overview</a:t>
            </a:r>
            <a:endParaRPr lang="en-US" sz="3200" dirty="0"/>
          </a:p>
          <a:p>
            <a:pPr marL="342900" indent="-342900">
              <a:buFont typeface="Arial" charset="0"/>
              <a:buChar char="•"/>
            </a:pPr>
            <a:r>
              <a:rPr lang="en-US" sz="3200" dirty="0" smtClean="0"/>
              <a:t>Hands-on Labs</a:t>
            </a:r>
          </a:p>
          <a:p>
            <a:pPr marL="573601" lvl="1" indent="-342900">
              <a:buFont typeface="Arial" charset="0"/>
              <a:buChar char="•"/>
            </a:pPr>
            <a:r>
              <a:rPr lang="en-US" sz="1800" dirty="0" smtClean="0"/>
              <a:t>Lab 0 – DSX Fundamentals</a:t>
            </a:r>
          </a:p>
          <a:p>
            <a:pPr marL="573601" lvl="1" indent="-342900">
              <a:buFont typeface="Arial" charset="0"/>
              <a:buChar char="•"/>
            </a:pPr>
            <a:r>
              <a:rPr lang="en-US" sz="1800" dirty="0" smtClean="0"/>
              <a:t>Lab 1 – Machine Learning with Model Builder</a:t>
            </a:r>
          </a:p>
          <a:p>
            <a:pPr marL="573601" lvl="1" indent="-342900">
              <a:buFont typeface="Arial" charset="0"/>
              <a:buChar char="•"/>
            </a:pPr>
            <a:r>
              <a:rPr lang="en-US" sz="1800" dirty="0" smtClean="0"/>
              <a:t>Lab 2 – Machine Learning with Flow Editor</a:t>
            </a:r>
          </a:p>
          <a:p>
            <a:pPr marL="573601" lvl="1" indent="-342900">
              <a:buFont typeface="Arial" charset="0"/>
              <a:buChar char="•"/>
            </a:pPr>
            <a:r>
              <a:rPr lang="en-US" sz="1800" dirty="0" smtClean="0"/>
              <a:t>Lab 3 – Machine Learning with Python Notebook</a:t>
            </a:r>
          </a:p>
          <a:p>
            <a:pPr marL="573601" lvl="1" indent="-342900">
              <a:buFont typeface="Arial" charset="0"/>
              <a:buChar char="•"/>
            </a:pPr>
            <a:r>
              <a:rPr lang="en-US" sz="1800" dirty="0" smtClean="0"/>
              <a:t>Lab 4 – Introduction to </a:t>
            </a:r>
            <a:r>
              <a:rPr lang="en-US" sz="1800" dirty="0" err="1" smtClean="0"/>
              <a:t>SparkSQL</a:t>
            </a:r>
            <a:endParaRPr lang="en-US" sz="1800" dirty="0" smtClean="0"/>
          </a:p>
          <a:p>
            <a:pPr marL="342900" indent="-342900">
              <a:buFont typeface="Arial" charset="0"/>
              <a:buChar char="•"/>
            </a:pPr>
            <a:r>
              <a:rPr lang="en-US" sz="3200" dirty="0" smtClean="0"/>
              <a:t>Networking</a:t>
            </a:r>
          </a:p>
        </p:txBody>
      </p:sp>
      <p:sp>
        <p:nvSpPr>
          <p:cNvPr id="3" name="Title 2"/>
          <p:cNvSpPr>
            <a:spLocks noGrp="1"/>
          </p:cNvSpPr>
          <p:nvPr>
            <p:ph type="title"/>
          </p:nvPr>
        </p:nvSpPr>
        <p:spPr/>
        <p:txBody>
          <a:bodyPr/>
          <a:lstStyle/>
          <a:p>
            <a:r>
              <a:rPr lang="en-US" dirty="0" smtClean="0"/>
              <a:t>Agenda</a:t>
            </a:r>
            <a:endParaRPr lang="en-US" dirty="0"/>
          </a:p>
        </p:txBody>
      </p:sp>
    </p:spTree>
    <p:extLst>
      <p:ext uri="{BB962C8B-B14F-4D97-AF65-F5344CB8AC3E}">
        <p14:creationId xmlns:p14="http://schemas.microsoft.com/office/powerpoint/2010/main" val="6855753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4860" y="3012834"/>
            <a:ext cx="8545512" cy="501650"/>
          </a:xfrm>
        </p:spPr>
        <p:txBody>
          <a:bodyPr/>
          <a:lstStyle/>
          <a:p>
            <a:pPr algn="ctr"/>
            <a:r>
              <a:rPr lang="en-US" smtClean="0"/>
              <a:t>Spark Internals</a:t>
            </a:r>
            <a:endParaRPr lang="en-US"/>
          </a:p>
        </p:txBody>
      </p:sp>
    </p:spTree>
    <p:extLst>
      <p:ext uri="{BB962C8B-B14F-4D97-AF65-F5344CB8AC3E}">
        <p14:creationId xmlns:p14="http://schemas.microsoft.com/office/powerpoint/2010/main" val="891038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260600" y="1462807"/>
            <a:ext cx="7190343" cy="256480"/>
          </a:xfrm>
          <a:prstGeom prst="rect">
            <a:avLst/>
          </a:prstGeom>
        </p:spPr>
        <p:txBody>
          <a:bodyPr vert="horz" wrap="square" lIns="0" tIns="0" rIns="0" bIns="0" numCol="1" rtlCol="0" anchor="ctr" anchorCtr="0" compatLnSpc="1">
            <a:prstTxWarp prst="textNoShape">
              <a:avLst/>
            </a:prstTxWarp>
            <a:spAutoFit/>
          </a:bodyPr>
          <a:lstStyle/>
          <a:p>
            <a:pPr marL="9525" marR="3810" algn="ctr">
              <a:lnSpc>
                <a:spcPts val="1950"/>
              </a:lnSpc>
            </a:pPr>
            <a:r>
              <a:rPr lang="en-US" sz="2401" dirty="0"/>
              <a:t>Spark Ecosystem</a:t>
            </a:r>
            <a:endParaRPr sz="2401" dirty="0"/>
          </a:p>
        </p:txBody>
      </p:sp>
      <p:sp>
        <p:nvSpPr>
          <p:cNvPr id="4" name="object 4"/>
          <p:cNvSpPr/>
          <p:nvPr/>
        </p:nvSpPr>
        <p:spPr>
          <a:xfrm>
            <a:off x="3941969" y="3603570"/>
            <a:ext cx="4663440" cy="533053"/>
          </a:xfrm>
          <a:prstGeom prst="rect">
            <a:avLst/>
          </a:prstGeom>
          <a:blipFill>
            <a:blip r:embed="rId3" cstate="print"/>
            <a:stretch>
              <a:fillRect/>
            </a:stretch>
          </a:blipFill>
        </p:spPr>
        <p:txBody>
          <a:bodyPr wrap="square" lIns="0" tIns="0" rIns="0" bIns="0" rtlCol="0"/>
          <a:lstStyle/>
          <a:p>
            <a:endParaRPr sz="1349"/>
          </a:p>
        </p:txBody>
      </p:sp>
      <p:sp>
        <p:nvSpPr>
          <p:cNvPr id="5" name="object 5"/>
          <p:cNvSpPr/>
          <p:nvPr/>
        </p:nvSpPr>
        <p:spPr>
          <a:xfrm>
            <a:off x="5572296" y="3725143"/>
            <a:ext cx="1393422" cy="296140"/>
          </a:xfrm>
          <a:prstGeom prst="rect">
            <a:avLst/>
          </a:prstGeom>
          <a:blipFill>
            <a:blip r:embed="rId4" cstate="print"/>
            <a:stretch>
              <a:fillRect/>
            </a:stretch>
          </a:blipFill>
        </p:spPr>
        <p:txBody>
          <a:bodyPr wrap="square" lIns="0" tIns="0" rIns="0" bIns="0" rtlCol="0"/>
          <a:lstStyle/>
          <a:p>
            <a:endParaRPr sz="1349"/>
          </a:p>
        </p:txBody>
      </p:sp>
      <p:sp>
        <p:nvSpPr>
          <p:cNvPr id="6" name="object 6"/>
          <p:cNvSpPr txBox="1"/>
          <p:nvPr/>
        </p:nvSpPr>
        <p:spPr>
          <a:xfrm>
            <a:off x="3976688" y="3619500"/>
            <a:ext cx="4595812" cy="333810"/>
          </a:xfrm>
          <a:prstGeom prst="rect">
            <a:avLst/>
          </a:prstGeom>
          <a:solidFill>
            <a:srgbClr val="329EEE"/>
          </a:solidFill>
        </p:spPr>
        <p:txBody>
          <a:bodyPr vert="horz" wrap="square" lIns="0" tIns="4763" rIns="0" bIns="0" rtlCol="0">
            <a:spAutoFit/>
          </a:bodyPr>
          <a:lstStyle/>
          <a:p>
            <a:pPr>
              <a:spcBef>
                <a:spcPts val="37"/>
              </a:spcBef>
            </a:pPr>
            <a:endParaRPr sz="938">
              <a:latin typeface="Times New Roman"/>
              <a:cs typeface="Times New Roman"/>
            </a:endParaRPr>
          </a:p>
          <a:p>
            <a:pPr marL="3810" algn="ctr"/>
            <a:r>
              <a:rPr sz="1200" dirty="0">
                <a:solidFill>
                  <a:srgbClr val="FFFFFF"/>
                </a:solidFill>
                <a:latin typeface="Arial"/>
                <a:cs typeface="Arial"/>
              </a:rPr>
              <a:t>Spark Core</a:t>
            </a:r>
            <a:r>
              <a:rPr sz="1200" spc="-75" dirty="0">
                <a:solidFill>
                  <a:srgbClr val="FFFFFF"/>
                </a:solidFill>
                <a:latin typeface="Arial"/>
                <a:cs typeface="Arial"/>
              </a:rPr>
              <a:t> </a:t>
            </a:r>
            <a:r>
              <a:rPr sz="1200" dirty="0">
                <a:solidFill>
                  <a:srgbClr val="FFFFFF"/>
                </a:solidFill>
                <a:latin typeface="Arial"/>
                <a:cs typeface="Arial"/>
              </a:rPr>
              <a:t>Engine</a:t>
            </a:r>
            <a:endParaRPr sz="1200">
              <a:latin typeface="Arial"/>
              <a:cs typeface="Arial"/>
            </a:endParaRPr>
          </a:p>
        </p:txBody>
      </p:sp>
      <p:sp>
        <p:nvSpPr>
          <p:cNvPr id="7" name="object 7"/>
          <p:cNvSpPr txBox="1"/>
          <p:nvPr/>
        </p:nvSpPr>
        <p:spPr>
          <a:xfrm>
            <a:off x="2849166" y="3223497"/>
            <a:ext cx="984885" cy="1154162"/>
          </a:xfrm>
          <a:prstGeom prst="rect">
            <a:avLst/>
          </a:prstGeom>
        </p:spPr>
        <p:txBody>
          <a:bodyPr vert="horz" wrap="square" lIns="0" tIns="0" rIns="0" bIns="0" rtlCol="0">
            <a:spAutoFit/>
          </a:bodyPr>
          <a:lstStyle/>
          <a:p>
            <a:pPr marL="9525" marR="161921" indent="-15240" algn="ctr">
              <a:lnSpc>
                <a:spcPts val="1050"/>
              </a:lnSpc>
            </a:pPr>
            <a:r>
              <a:rPr sz="901" dirty="0">
                <a:solidFill>
                  <a:srgbClr val="4B4B4B"/>
                </a:solidFill>
                <a:latin typeface="Arial"/>
                <a:cs typeface="Arial"/>
              </a:rPr>
              <a:t>general  compute  </a:t>
            </a:r>
            <a:r>
              <a:rPr sz="901" spc="-4" dirty="0">
                <a:solidFill>
                  <a:srgbClr val="4B4B4B"/>
                </a:solidFill>
                <a:latin typeface="Arial"/>
                <a:cs typeface="Arial"/>
              </a:rPr>
              <a:t>engine,</a:t>
            </a:r>
            <a:r>
              <a:rPr sz="901" spc="-72" dirty="0">
                <a:solidFill>
                  <a:srgbClr val="4B4B4B"/>
                </a:solidFill>
                <a:latin typeface="Arial"/>
                <a:cs typeface="Arial"/>
              </a:rPr>
              <a:t> </a:t>
            </a:r>
            <a:r>
              <a:rPr sz="901" dirty="0">
                <a:solidFill>
                  <a:srgbClr val="4B4B4B"/>
                </a:solidFill>
                <a:latin typeface="Arial"/>
                <a:cs typeface="Arial"/>
              </a:rPr>
              <a:t>handles</a:t>
            </a:r>
            <a:endParaRPr sz="901" dirty="0">
              <a:latin typeface="Arial"/>
              <a:cs typeface="Arial"/>
            </a:endParaRPr>
          </a:p>
          <a:p>
            <a:pPr marL="100486" marR="3810" indent="-79532">
              <a:lnSpc>
                <a:spcPts val="1050"/>
              </a:lnSpc>
              <a:spcBef>
                <a:spcPts val="75"/>
              </a:spcBef>
              <a:tabLst>
                <a:tab pos="974860" algn="l"/>
              </a:tabLst>
            </a:pPr>
            <a:r>
              <a:rPr sz="901" dirty="0">
                <a:solidFill>
                  <a:srgbClr val="4B4B4B"/>
                </a:solidFill>
                <a:latin typeface="Arial"/>
                <a:cs typeface="Arial"/>
              </a:rPr>
              <a:t>distributed</a:t>
            </a:r>
            <a:r>
              <a:rPr sz="901" spc="-75" dirty="0">
                <a:solidFill>
                  <a:srgbClr val="4B4B4B"/>
                </a:solidFill>
                <a:latin typeface="Arial"/>
                <a:cs typeface="Arial"/>
              </a:rPr>
              <a:t> </a:t>
            </a:r>
            <a:r>
              <a:rPr sz="901" dirty="0">
                <a:solidFill>
                  <a:srgbClr val="4B4B4B"/>
                </a:solidFill>
                <a:latin typeface="Arial"/>
                <a:cs typeface="Arial"/>
              </a:rPr>
              <a:t>tas</a:t>
            </a:r>
            <a:r>
              <a:rPr sz="901" strike="sngStrike" dirty="0">
                <a:solidFill>
                  <a:srgbClr val="4B4B4B"/>
                </a:solidFill>
                <a:latin typeface="Arial"/>
                <a:cs typeface="Arial"/>
              </a:rPr>
              <a:t>k 	</a:t>
            </a:r>
            <a:r>
              <a:rPr sz="901" dirty="0">
                <a:solidFill>
                  <a:srgbClr val="4B4B4B"/>
                </a:solidFill>
                <a:latin typeface="Arial"/>
                <a:cs typeface="Arial"/>
              </a:rPr>
              <a:t> dispatching,</a:t>
            </a:r>
            <a:endParaRPr sz="901" dirty="0">
              <a:latin typeface="Arial"/>
              <a:cs typeface="Arial"/>
            </a:endParaRPr>
          </a:p>
          <a:p>
            <a:pPr marL="20954" marR="188591" algn="ctr">
              <a:lnSpc>
                <a:spcPts val="1050"/>
              </a:lnSpc>
              <a:spcBef>
                <a:spcPts val="75"/>
              </a:spcBef>
            </a:pPr>
            <a:r>
              <a:rPr sz="901" dirty="0">
                <a:solidFill>
                  <a:srgbClr val="4B4B4B"/>
                </a:solidFill>
                <a:latin typeface="Arial"/>
                <a:cs typeface="Arial"/>
              </a:rPr>
              <a:t>scheduling</a:t>
            </a:r>
            <a:r>
              <a:rPr sz="901" spc="-75" dirty="0">
                <a:solidFill>
                  <a:srgbClr val="4B4B4B"/>
                </a:solidFill>
                <a:latin typeface="Arial"/>
                <a:cs typeface="Arial"/>
              </a:rPr>
              <a:t> </a:t>
            </a:r>
            <a:r>
              <a:rPr sz="901" dirty="0">
                <a:solidFill>
                  <a:srgbClr val="4B4B4B"/>
                </a:solidFill>
                <a:latin typeface="Arial"/>
                <a:cs typeface="Arial"/>
              </a:rPr>
              <a:t>and  basic I/O  functions</a:t>
            </a:r>
            <a:endParaRPr sz="901" dirty="0">
              <a:latin typeface="Arial"/>
              <a:cs typeface="Arial"/>
            </a:endParaRPr>
          </a:p>
        </p:txBody>
      </p:sp>
      <p:sp>
        <p:nvSpPr>
          <p:cNvPr id="8" name="object 8"/>
          <p:cNvSpPr/>
          <p:nvPr/>
        </p:nvSpPr>
        <p:spPr>
          <a:xfrm>
            <a:off x="3948198" y="2761908"/>
            <a:ext cx="925830" cy="766849"/>
          </a:xfrm>
          <a:prstGeom prst="rect">
            <a:avLst/>
          </a:prstGeom>
          <a:blipFill>
            <a:blip r:embed="rId5" cstate="print"/>
            <a:stretch>
              <a:fillRect/>
            </a:stretch>
          </a:blipFill>
        </p:spPr>
        <p:txBody>
          <a:bodyPr wrap="square" lIns="0" tIns="0" rIns="0" bIns="0" rtlCol="0"/>
          <a:lstStyle/>
          <a:p>
            <a:endParaRPr sz="1349"/>
          </a:p>
        </p:txBody>
      </p:sp>
      <p:sp>
        <p:nvSpPr>
          <p:cNvPr id="9" name="object 9"/>
          <p:cNvSpPr/>
          <p:nvPr/>
        </p:nvSpPr>
        <p:spPr>
          <a:xfrm>
            <a:off x="3966909" y="2998822"/>
            <a:ext cx="875953" cy="299258"/>
          </a:xfrm>
          <a:prstGeom prst="rect">
            <a:avLst/>
          </a:prstGeom>
          <a:blipFill>
            <a:blip r:embed="rId6" cstate="print"/>
            <a:stretch>
              <a:fillRect/>
            </a:stretch>
          </a:blipFill>
        </p:spPr>
        <p:txBody>
          <a:bodyPr wrap="square" lIns="0" tIns="0" rIns="0" bIns="0" rtlCol="0"/>
          <a:lstStyle/>
          <a:p>
            <a:endParaRPr sz="1349"/>
          </a:p>
        </p:txBody>
      </p:sp>
      <p:sp>
        <p:nvSpPr>
          <p:cNvPr id="10" name="object 10"/>
          <p:cNvSpPr txBox="1"/>
          <p:nvPr/>
        </p:nvSpPr>
        <p:spPr>
          <a:xfrm>
            <a:off x="3981451" y="2777730"/>
            <a:ext cx="857250" cy="456439"/>
          </a:xfrm>
          <a:prstGeom prst="rect">
            <a:avLst/>
          </a:prstGeom>
          <a:solidFill>
            <a:srgbClr val="2071B3"/>
          </a:solidFill>
        </p:spPr>
        <p:txBody>
          <a:bodyPr vert="horz" wrap="square" lIns="0" tIns="476" rIns="0" bIns="0" rtlCol="0">
            <a:spAutoFit/>
          </a:bodyPr>
          <a:lstStyle/>
          <a:p>
            <a:pPr>
              <a:spcBef>
                <a:spcPts val="4"/>
              </a:spcBef>
            </a:pPr>
            <a:endParaRPr sz="1763">
              <a:latin typeface="Times New Roman"/>
              <a:cs typeface="Times New Roman"/>
            </a:endParaRPr>
          </a:p>
          <a:p>
            <a:pPr marL="40957"/>
            <a:r>
              <a:rPr sz="1200" b="1" dirty="0">
                <a:solidFill>
                  <a:srgbClr val="FFFFFF"/>
                </a:solidFill>
                <a:latin typeface="Arial"/>
                <a:cs typeface="Arial"/>
              </a:rPr>
              <a:t>Spark</a:t>
            </a:r>
            <a:r>
              <a:rPr sz="1200" b="1" spc="-75" dirty="0">
                <a:solidFill>
                  <a:srgbClr val="FFFFFF"/>
                </a:solidFill>
                <a:latin typeface="Arial"/>
                <a:cs typeface="Arial"/>
              </a:rPr>
              <a:t> </a:t>
            </a:r>
            <a:r>
              <a:rPr sz="1200" b="1" dirty="0">
                <a:solidFill>
                  <a:srgbClr val="FFFFFF"/>
                </a:solidFill>
                <a:latin typeface="Arial"/>
                <a:cs typeface="Arial"/>
              </a:rPr>
              <a:t>SQL</a:t>
            </a:r>
            <a:endParaRPr sz="1200">
              <a:latin typeface="Arial"/>
              <a:cs typeface="Arial"/>
            </a:endParaRPr>
          </a:p>
        </p:txBody>
      </p:sp>
      <p:sp>
        <p:nvSpPr>
          <p:cNvPr id="11" name="object 11"/>
          <p:cNvSpPr/>
          <p:nvPr/>
        </p:nvSpPr>
        <p:spPr>
          <a:xfrm>
            <a:off x="4880267" y="2761908"/>
            <a:ext cx="925830" cy="766849"/>
          </a:xfrm>
          <a:prstGeom prst="rect">
            <a:avLst/>
          </a:prstGeom>
          <a:blipFill>
            <a:blip r:embed="rId7" cstate="print"/>
            <a:stretch>
              <a:fillRect/>
            </a:stretch>
          </a:blipFill>
        </p:spPr>
        <p:txBody>
          <a:bodyPr wrap="square" lIns="0" tIns="0" rIns="0" bIns="0" rtlCol="0"/>
          <a:lstStyle/>
          <a:p>
            <a:endParaRPr sz="1349"/>
          </a:p>
        </p:txBody>
      </p:sp>
      <p:sp>
        <p:nvSpPr>
          <p:cNvPr id="12" name="object 12"/>
          <p:cNvSpPr/>
          <p:nvPr/>
        </p:nvSpPr>
        <p:spPr>
          <a:xfrm>
            <a:off x="4939496" y="2908415"/>
            <a:ext cx="801138" cy="476942"/>
          </a:xfrm>
          <a:prstGeom prst="rect">
            <a:avLst/>
          </a:prstGeom>
          <a:blipFill>
            <a:blip r:embed="rId8" cstate="print"/>
            <a:stretch>
              <a:fillRect/>
            </a:stretch>
          </a:blipFill>
        </p:spPr>
        <p:txBody>
          <a:bodyPr wrap="square" lIns="0" tIns="0" rIns="0" bIns="0" rtlCol="0"/>
          <a:lstStyle/>
          <a:p>
            <a:endParaRPr sz="1349"/>
          </a:p>
        </p:txBody>
      </p:sp>
      <p:sp>
        <p:nvSpPr>
          <p:cNvPr id="13" name="object 13"/>
          <p:cNvSpPr txBox="1"/>
          <p:nvPr/>
        </p:nvSpPr>
        <p:spPr>
          <a:xfrm>
            <a:off x="4916092" y="2777731"/>
            <a:ext cx="857250" cy="542232"/>
          </a:xfrm>
          <a:prstGeom prst="rect">
            <a:avLst/>
          </a:prstGeom>
          <a:solidFill>
            <a:srgbClr val="2071B3"/>
          </a:solidFill>
        </p:spPr>
        <p:txBody>
          <a:bodyPr vert="horz" wrap="square" lIns="0" tIns="4286" rIns="0" bIns="0" rtlCol="0">
            <a:spAutoFit/>
          </a:bodyPr>
          <a:lstStyle/>
          <a:p>
            <a:pPr>
              <a:spcBef>
                <a:spcPts val="34"/>
              </a:spcBef>
            </a:pPr>
            <a:endParaRPr sz="1162">
              <a:latin typeface="Times New Roman"/>
              <a:cs typeface="Times New Roman"/>
            </a:endParaRPr>
          </a:p>
          <a:p>
            <a:pPr marL="83342" marR="72864" indent="126679">
              <a:lnSpc>
                <a:spcPts val="1424"/>
              </a:lnSpc>
            </a:pPr>
            <a:r>
              <a:rPr sz="1200" dirty="0">
                <a:solidFill>
                  <a:srgbClr val="FFFFFF"/>
                </a:solidFill>
                <a:latin typeface="Arial"/>
                <a:cs typeface="Arial"/>
              </a:rPr>
              <a:t>Spark  Streaming</a:t>
            </a:r>
            <a:endParaRPr sz="1200">
              <a:latin typeface="Arial"/>
              <a:cs typeface="Arial"/>
            </a:endParaRPr>
          </a:p>
        </p:txBody>
      </p:sp>
      <p:sp>
        <p:nvSpPr>
          <p:cNvPr id="14" name="object 14"/>
          <p:cNvSpPr/>
          <p:nvPr/>
        </p:nvSpPr>
        <p:spPr>
          <a:xfrm>
            <a:off x="5818568" y="2761908"/>
            <a:ext cx="925829" cy="766849"/>
          </a:xfrm>
          <a:prstGeom prst="rect">
            <a:avLst/>
          </a:prstGeom>
          <a:blipFill>
            <a:blip r:embed="rId9" cstate="print"/>
            <a:stretch>
              <a:fillRect/>
            </a:stretch>
          </a:blipFill>
        </p:spPr>
        <p:txBody>
          <a:bodyPr wrap="square" lIns="0" tIns="0" rIns="0" bIns="0" rtlCol="0"/>
          <a:lstStyle/>
          <a:p>
            <a:endParaRPr sz="1349"/>
          </a:p>
        </p:txBody>
      </p:sp>
      <p:sp>
        <p:nvSpPr>
          <p:cNvPr id="15" name="object 15"/>
          <p:cNvSpPr/>
          <p:nvPr/>
        </p:nvSpPr>
        <p:spPr>
          <a:xfrm>
            <a:off x="5865325" y="2818015"/>
            <a:ext cx="782435" cy="657744"/>
          </a:xfrm>
          <a:prstGeom prst="rect">
            <a:avLst/>
          </a:prstGeom>
          <a:blipFill>
            <a:blip r:embed="rId10" cstate="print"/>
            <a:stretch>
              <a:fillRect/>
            </a:stretch>
          </a:blipFill>
        </p:spPr>
        <p:txBody>
          <a:bodyPr wrap="square" lIns="0" tIns="0" rIns="0" bIns="0" rtlCol="0"/>
          <a:lstStyle/>
          <a:p>
            <a:endParaRPr sz="1349"/>
          </a:p>
        </p:txBody>
      </p:sp>
      <p:sp>
        <p:nvSpPr>
          <p:cNvPr id="16" name="object 16"/>
          <p:cNvSpPr txBox="1"/>
          <p:nvPr/>
        </p:nvSpPr>
        <p:spPr>
          <a:xfrm>
            <a:off x="5851922" y="2777733"/>
            <a:ext cx="857250" cy="621805"/>
          </a:xfrm>
          <a:prstGeom prst="rect">
            <a:avLst/>
          </a:prstGeom>
          <a:solidFill>
            <a:srgbClr val="2071B3"/>
          </a:solidFill>
        </p:spPr>
        <p:txBody>
          <a:bodyPr vert="horz" wrap="square" lIns="0" tIns="82391" rIns="0" bIns="0" rtlCol="0">
            <a:spAutoFit/>
          </a:bodyPr>
          <a:lstStyle/>
          <a:p>
            <a:pPr marL="75245" marR="98581" indent="-8572" algn="ctr">
              <a:lnSpc>
                <a:spcPts val="1424"/>
              </a:lnSpc>
              <a:spcBef>
                <a:spcPts val="648"/>
              </a:spcBef>
            </a:pPr>
            <a:r>
              <a:rPr sz="1200" b="1" dirty="0">
                <a:solidFill>
                  <a:srgbClr val="FFFFFF"/>
                </a:solidFill>
                <a:latin typeface="Arial"/>
                <a:cs typeface="Arial"/>
              </a:rPr>
              <a:t>MLlib  (machine  learning)</a:t>
            </a:r>
            <a:endParaRPr sz="1200">
              <a:latin typeface="Arial"/>
              <a:cs typeface="Arial"/>
            </a:endParaRPr>
          </a:p>
        </p:txBody>
      </p:sp>
      <p:sp>
        <p:nvSpPr>
          <p:cNvPr id="17" name="object 17"/>
          <p:cNvSpPr/>
          <p:nvPr/>
        </p:nvSpPr>
        <p:spPr>
          <a:xfrm>
            <a:off x="6753739" y="2761908"/>
            <a:ext cx="925830" cy="766849"/>
          </a:xfrm>
          <a:prstGeom prst="rect">
            <a:avLst/>
          </a:prstGeom>
          <a:blipFill>
            <a:blip r:embed="rId11" cstate="print"/>
            <a:stretch>
              <a:fillRect/>
            </a:stretch>
          </a:blipFill>
        </p:spPr>
        <p:txBody>
          <a:bodyPr wrap="square" lIns="0" tIns="0" rIns="0" bIns="0" rtlCol="0"/>
          <a:lstStyle/>
          <a:p>
            <a:endParaRPr sz="1349"/>
          </a:p>
        </p:txBody>
      </p:sp>
      <p:sp>
        <p:nvSpPr>
          <p:cNvPr id="18" name="object 18"/>
          <p:cNvSpPr/>
          <p:nvPr/>
        </p:nvSpPr>
        <p:spPr>
          <a:xfrm>
            <a:off x="6878433" y="2908415"/>
            <a:ext cx="639041" cy="476942"/>
          </a:xfrm>
          <a:prstGeom prst="rect">
            <a:avLst/>
          </a:prstGeom>
          <a:blipFill>
            <a:blip r:embed="rId12" cstate="print"/>
            <a:stretch>
              <a:fillRect/>
            </a:stretch>
          </a:blipFill>
        </p:spPr>
        <p:txBody>
          <a:bodyPr wrap="square" lIns="0" tIns="0" rIns="0" bIns="0" rtlCol="0"/>
          <a:lstStyle/>
          <a:p>
            <a:endParaRPr sz="1349"/>
          </a:p>
        </p:txBody>
      </p:sp>
      <p:sp>
        <p:nvSpPr>
          <p:cNvPr id="19" name="object 19"/>
          <p:cNvSpPr txBox="1"/>
          <p:nvPr/>
        </p:nvSpPr>
        <p:spPr>
          <a:xfrm>
            <a:off x="6787753" y="2777731"/>
            <a:ext cx="857250" cy="542232"/>
          </a:xfrm>
          <a:prstGeom prst="rect">
            <a:avLst/>
          </a:prstGeom>
          <a:solidFill>
            <a:srgbClr val="2071B3"/>
          </a:solidFill>
        </p:spPr>
        <p:txBody>
          <a:bodyPr vert="horz" wrap="square" lIns="0" tIns="4286" rIns="0" bIns="0" rtlCol="0">
            <a:spAutoFit/>
          </a:bodyPr>
          <a:lstStyle/>
          <a:p>
            <a:pPr>
              <a:spcBef>
                <a:spcPts val="34"/>
              </a:spcBef>
            </a:pPr>
            <a:endParaRPr sz="1162">
              <a:latin typeface="Times New Roman"/>
              <a:cs typeface="Times New Roman"/>
            </a:endParaRPr>
          </a:p>
          <a:p>
            <a:pPr marL="185257" marR="174780" indent="-38576">
              <a:lnSpc>
                <a:spcPts val="1424"/>
              </a:lnSpc>
            </a:pPr>
            <a:r>
              <a:rPr sz="1200" dirty="0">
                <a:solidFill>
                  <a:srgbClr val="FFFFFF"/>
                </a:solidFill>
                <a:latin typeface="Arial"/>
                <a:cs typeface="Arial"/>
              </a:rPr>
              <a:t>GraphX  (graph)</a:t>
            </a:r>
            <a:endParaRPr sz="1200">
              <a:latin typeface="Arial"/>
              <a:cs typeface="Arial"/>
            </a:endParaRPr>
          </a:p>
        </p:txBody>
      </p:sp>
      <p:sp>
        <p:nvSpPr>
          <p:cNvPr id="20" name="object 20"/>
          <p:cNvSpPr txBox="1"/>
          <p:nvPr/>
        </p:nvSpPr>
        <p:spPr>
          <a:xfrm>
            <a:off x="3999218" y="1956674"/>
            <a:ext cx="737235" cy="282129"/>
          </a:xfrm>
          <a:prstGeom prst="rect">
            <a:avLst/>
          </a:prstGeom>
        </p:spPr>
        <p:txBody>
          <a:bodyPr vert="horz" wrap="square" lIns="0" tIns="0" rIns="0" bIns="0" rtlCol="0">
            <a:spAutoFit/>
          </a:bodyPr>
          <a:lstStyle/>
          <a:p>
            <a:pPr marL="102391" marR="3810" indent="-93342">
              <a:lnSpc>
                <a:spcPts val="1050"/>
              </a:lnSpc>
            </a:pPr>
            <a:r>
              <a:rPr sz="901" dirty="0">
                <a:solidFill>
                  <a:srgbClr val="4B4B4B"/>
                </a:solidFill>
                <a:latin typeface="Arial"/>
                <a:cs typeface="Arial"/>
              </a:rPr>
              <a:t>executes</a:t>
            </a:r>
            <a:r>
              <a:rPr sz="901" spc="-72" dirty="0">
                <a:solidFill>
                  <a:srgbClr val="4B4B4B"/>
                </a:solidFill>
                <a:latin typeface="Arial"/>
                <a:cs typeface="Arial"/>
              </a:rPr>
              <a:t> </a:t>
            </a:r>
            <a:r>
              <a:rPr sz="901" dirty="0">
                <a:solidFill>
                  <a:srgbClr val="4B4B4B"/>
                </a:solidFill>
                <a:latin typeface="Arial"/>
                <a:cs typeface="Arial"/>
              </a:rPr>
              <a:t>SQL  statements</a:t>
            </a:r>
            <a:endParaRPr sz="901">
              <a:latin typeface="Arial"/>
              <a:cs typeface="Arial"/>
            </a:endParaRPr>
          </a:p>
        </p:txBody>
      </p:sp>
      <p:sp>
        <p:nvSpPr>
          <p:cNvPr id="21" name="object 21"/>
          <p:cNvSpPr txBox="1"/>
          <p:nvPr/>
        </p:nvSpPr>
        <p:spPr>
          <a:xfrm>
            <a:off x="4917675" y="1949742"/>
            <a:ext cx="769143" cy="554511"/>
          </a:xfrm>
          <a:prstGeom prst="rect">
            <a:avLst/>
          </a:prstGeom>
        </p:spPr>
        <p:txBody>
          <a:bodyPr vert="horz" wrap="square" lIns="0" tIns="0" rIns="0" bIns="0" rtlCol="0">
            <a:spAutoFit/>
          </a:bodyPr>
          <a:lstStyle/>
          <a:p>
            <a:pPr marL="9048" marR="3810" indent="-476" algn="ctr">
              <a:lnSpc>
                <a:spcPct val="99500"/>
              </a:lnSpc>
            </a:pPr>
            <a:r>
              <a:rPr sz="901" dirty="0">
                <a:solidFill>
                  <a:srgbClr val="4B4B4B"/>
                </a:solidFill>
                <a:latin typeface="Arial"/>
                <a:cs typeface="Arial"/>
              </a:rPr>
              <a:t>performs  streaming  analytics</a:t>
            </a:r>
            <a:r>
              <a:rPr sz="901" spc="-75" dirty="0">
                <a:solidFill>
                  <a:srgbClr val="4B4B4B"/>
                </a:solidFill>
                <a:latin typeface="Arial"/>
                <a:cs typeface="Arial"/>
              </a:rPr>
              <a:t> </a:t>
            </a:r>
            <a:r>
              <a:rPr sz="901" dirty="0">
                <a:solidFill>
                  <a:srgbClr val="4B4B4B"/>
                </a:solidFill>
                <a:latin typeface="Arial"/>
                <a:cs typeface="Arial"/>
              </a:rPr>
              <a:t>using  micro-batches</a:t>
            </a:r>
            <a:endParaRPr sz="901" dirty="0">
              <a:latin typeface="Arial"/>
              <a:cs typeface="Arial"/>
            </a:endParaRPr>
          </a:p>
        </p:txBody>
      </p:sp>
      <p:sp>
        <p:nvSpPr>
          <p:cNvPr id="22" name="object 22"/>
          <p:cNvSpPr txBox="1"/>
          <p:nvPr/>
        </p:nvSpPr>
        <p:spPr>
          <a:xfrm>
            <a:off x="5935209" y="1950427"/>
            <a:ext cx="648652" cy="724397"/>
          </a:xfrm>
          <a:prstGeom prst="rect">
            <a:avLst/>
          </a:prstGeom>
        </p:spPr>
        <p:txBody>
          <a:bodyPr vert="horz" wrap="square" lIns="0" tIns="6191" rIns="0" bIns="0" rtlCol="0">
            <a:spAutoFit/>
          </a:bodyPr>
          <a:lstStyle/>
          <a:p>
            <a:pPr marL="9525" marR="3810" indent="-476" algn="ctr">
              <a:lnSpc>
                <a:spcPts val="1050"/>
              </a:lnSpc>
              <a:spcBef>
                <a:spcPts val="49"/>
              </a:spcBef>
            </a:pPr>
            <a:r>
              <a:rPr sz="901" dirty="0">
                <a:solidFill>
                  <a:srgbClr val="4B4B4B"/>
                </a:solidFill>
                <a:latin typeface="Arial"/>
                <a:cs typeface="Arial"/>
              </a:rPr>
              <a:t>common  machine  learning</a:t>
            </a:r>
            <a:r>
              <a:rPr sz="901" spc="-75" dirty="0">
                <a:solidFill>
                  <a:srgbClr val="4B4B4B"/>
                </a:solidFill>
                <a:latin typeface="Arial"/>
                <a:cs typeface="Arial"/>
              </a:rPr>
              <a:t> </a:t>
            </a:r>
            <a:r>
              <a:rPr sz="901" dirty="0">
                <a:solidFill>
                  <a:srgbClr val="4B4B4B"/>
                </a:solidFill>
                <a:latin typeface="Arial"/>
                <a:cs typeface="Arial"/>
              </a:rPr>
              <a:t>and</a:t>
            </a:r>
            <a:endParaRPr sz="901" dirty="0">
              <a:latin typeface="Arial"/>
              <a:cs typeface="Arial"/>
            </a:endParaRPr>
          </a:p>
          <a:p>
            <a:pPr marL="76198" marR="38576" indent="-31908" algn="ctr">
              <a:lnSpc>
                <a:spcPts val="1050"/>
              </a:lnSpc>
              <a:spcBef>
                <a:spcPts val="75"/>
              </a:spcBef>
            </a:pPr>
            <a:r>
              <a:rPr sz="901" dirty="0">
                <a:solidFill>
                  <a:srgbClr val="4B4B4B"/>
                </a:solidFill>
                <a:latin typeface="Arial"/>
                <a:cs typeface="Arial"/>
              </a:rPr>
              <a:t>statistical  algorithms</a:t>
            </a:r>
            <a:endParaRPr sz="901" dirty="0">
              <a:latin typeface="Arial"/>
              <a:cs typeface="Arial"/>
            </a:endParaRPr>
          </a:p>
        </p:txBody>
      </p:sp>
      <p:sp>
        <p:nvSpPr>
          <p:cNvPr id="23" name="object 23"/>
          <p:cNvSpPr txBox="1"/>
          <p:nvPr/>
        </p:nvSpPr>
        <p:spPr>
          <a:xfrm>
            <a:off x="6925317" y="1949741"/>
            <a:ext cx="578168" cy="554511"/>
          </a:xfrm>
          <a:prstGeom prst="rect">
            <a:avLst/>
          </a:prstGeom>
        </p:spPr>
        <p:txBody>
          <a:bodyPr vert="horz" wrap="square" lIns="0" tIns="0" rIns="0" bIns="0" rtlCol="0">
            <a:spAutoFit/>
          </a:bodyPr>
          <a:lstStyle/>
          <a:p>
            <a:pPr marL="9525" marR="3810" indent="-6667" algn="ctr">
              <a:lnSpc>
                <a:spcPct val="99500"/>
              </a:lnSpc>
            </a:pPr>
            <a:r>
              <a:rPr sz="901" dirty="0">
                <a:solidFill>
                  <a:srgbClr val="4B4B4B"/>
                </a:solidFill>
                <a:latin typeface="Arial"/>
                <a:cs typeface="Arial"/>
              </a:rPr>
              <a:t>distributed  graph  processing  framework</a:t>
            </a:r>
            <a:endParaRPr sz="901">
              <a:latin typeface="Arial"/>
              <a:cs typeface="Arial"/>
            </a:endParaRPr>
          </a:p>
        </p:txBody>
      </p:sp>
      <p:sp>
        <p:nvSpPr>
          <p:cNvPr id="24" name="object 24"/>
          <p:cNvSpPr/>
          <p:nvPr/>
        </p:nvSpPr>
        <p:spPr>
          <a:xfrm>
            <a:off x="7127815" y="2521876"/>
            <a:ext cx="221326" cy="277437"/>
          </a:xfrm>
          <a:prstGeom prst="rect">
            <a:avLst/>
          </a:prstGeom>
          <a:blipFill>
            <a:blip r:embed="rId13" cstate="print"/>
            <a:stretch>
              <a:fillRect/>
            </a:stretch>
          </a:blipFill>
        </p:spPr>
        <p:txBody>
          <a:bodyPr wrap="square" lIns="0" tIns="0" rIns="0" bIns="0" rtlCol="0"/>
          <a:lstStyle/>
          <a:p>
            <a:endParaRPr sz="1349"/>
          </a:p>
        </p:txBody>
      </p:sp>
      <p:sp>
        <p:nvSpPr>
          <p:cNvPr id="25" name="object 25"/>
          <p:cNvSpPr/>
          <p:nvPr/>
        </p:nvSpPr>
        <p:spPr>
          <a:xfrm>
            <a:off x="7239000"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26" name="object 26"/>
          <p:cNvSpPr/>
          <p:nvPr/>
        </p:nvSpPr>
        <p:spPr>
          <a:xfrm>
            <a:off x="7194786" y="2616996"/>
            <a:ext cx="88582" cy="87154"/>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27" name="object 27"/>
          <p:cNvSpPr/>
          <p:nvPr/>
        </p:nvSpPr>
        <p:spPr>
          <a:xfrm>
            <a:off x="6189519" y="2521876"/>
            <a:ext cx="218209" cy="277437"/>
          </a:xfrm>
          <a:prstGeom prst="rect">
            <a:avLst/>
          </a:prstGeom>
          <a:blipFill>
            <a:blip r:embed="rId14" cstate="print"/>
            <a:stretch>
              <a:fillRect/>
            </a:stretch>
          </a:blipFill>
        </p:spPr>
        <p:txBody>
          <a:bodyPr wrap="square" lIns="0" tIns="0" rIns="0" bIns="0" rtlCol="0"/>
          <a:lstStyle/>
          <a:p>
            <a:endParaRPr sz="1349"/>
          </a:p>
        </p:txBody>
      </p:sp>
      <p:sp>
        <p:nvSpPr>
          <p:cNvPr id="28" name="object 28"/>
          <p:cNvSpPr/>
          <p:nvPr/>
        </p:nvSpPr>
        <p:spPr>
          <a:xfrm>
            <a:off x="6298407"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29" name="object 29"/>
          <p:cNvSpPr/>
          <p:nvPr/>
        </p:nvSpPr>
        <p:spPr>
          <a:xfrm>
            <a:off x="6254192" y="2616996"/>
            <a:ext cx="88582" cy="87154"/>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30" name="object 30"/>
          <p:cNvSpPr/>
          <p:nvPr/>
        </p:nvSpPr>
        <p:spPr>
          <a:xfrm>
            <a:off x="5235639" y="2521876"/>
            <a:ext cx="218209" cy="277437"/>
          </a:xfrm>
          <a:prstGeom prst="rect">
            <a:avLst/>
          </a:prstGeom>
          <a:blipFill>
            <a:blip r:embed="rId15" cstate="print"/>
            <a:stretch>
              <a:fillRect/>
            </a:stretch>
          </a:blipFill>
        </p:spPr>
        <p:txBody>
          <a:bodyPr wrap="square" lIns="0" tIns="0" rIns="0" bIns="0" rtlCol="0"/>
          <a:lstStyle/>
          <a:p>
            <a:endParaRPr sz="1349"/>
          </a:p>
        </p:txBody>
      </p:sp>
      <p:sp>
        <p:nvSpPr>
          <p:cNvPr id="31" name="object 31"/>
          <p:cNvSpPr/>
          <p:nvPr/>
        </p:nvSpPr>
        <p:spPr>
          <a:xfrm>
            <a:off x="5344715"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32" name="object 32"/>
          <p:cNvSpPr/>
          <p:nvPr/>
        </p:nvSpPr>
        <p:spPr>
          <a:xfrm>
            <a:off x="5300502" y="2616996"/>
            <a:ext cx="88582" cy="87154"/>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33" name="object 33"/>
          <p:cNvSpPr/>
          <p:nvPr/>
        </p:nvSpPr>
        <p:spPr>
          <a:xfrm>
            <a:off x="4312923" y="2521876"/>
            <a:ext cx="218209" cy="277437"/>
          </a:xfrm>
          <a:prstGeom prst="rect">
            <a:avLst/>
          </a:prstGeom>
          <a:blipFill>
            <a:blip r:embed="rId16" cstate="print"/>
            <a:stretch>
              <a:fillRect/>
            </a:stretch>
          </a:blipFill>
        </p:spPr>
        <p:txBody>
          <a:bodyPr wrap="square" lIns="0" tIns="0" rIns="0" bIns="0" rtlCol="0"/>
          <a:lstStyle/>
          <a:p>
            <a:endParaRPr sz="1349"/>
          </a:p>
        </p:txBody>
      </p:sp>
      <p:sp>
        <p:nvSpPr>
          <p:cNvPr id="34" name="object 34"/>
          <p:cNvSpPr/>
          <p:nvPr/>
        </p:nvSpPr>
        <p:spPr>
          <a:xfrm>
            <a:off x="4421981"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35" name="object 35"/>
          <p:cNvSpPr/>
          <p:nvPr/>
        </p:nvSpPr>
        <p:spPr>
          <a:xfrm>
            <a:off x="4377766" y="2616996"/>
            <a:ext cx="88582" cy="87154"/>
          </a:xfrm>
          <a:custGeom>
            <a:avLst/>
            <a:gdLst/>
            <a:ahLst/>
            <a:cxnLst/>
            <a:rect l="l" t="t" r="r" b="b"/>
            <a:pathLst>
              <a:path w="118110" h="116205">
                <a:moveTo>
                  <a:pt x="58953" y="0"/>
                </a:moveTo>
                <a:lnTo>
                  <a:pt x="0" y="101066"/>
                </a:lnTo>
                <a:lnTo>
                  <a:pt x="2044" y="108838"/>
                </a:lnTo>
                <a:lnTo>
                  <a:pt x="14160" y="115912"/>
                </a:lnTo>
                <a:lnTo>
                  <a:pt x="21945"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36" name="object 36"/>
          <p:cNvSpPr/>
          <p:nvPr/>
        </p:nvSpPr>
        <p:spPr>
          <a:xfrm>
            <a:off x="3580363" y="3612922"/>
            <a:ext cx="374072" cy="218209"/>
          </a:xfrm>
          <a:prstGeom prst="rect">
            <a:avLst/>
          </a:prstGeom>
          <a:blipFill>
            <a:blip r:embed="rId17" cstate="print"/>
            <a:stretch>
              <a:fillRect/>
            </a:stretch>
          </a:blipFill>
        </p:spPr>
        <p:txBody>
          <a:bodyPr wrap="square" lIns="0" tIns="0" rIns="0" bIns="0" rtlCol="0"/>
          <a:lstStyle/>
          <a:p>
            <a:endParaRPr sz="1349"/>
          </a:p>
        </p:txBody>
      </p:sp>
      <p:sp>
        <p:nvSpPr>
          <p:cNvPr id="37" name="object 37"/>
          <p:cNvSpPr/>
          <p:nvPr/>
        </p:nvSpPr>
        <p:spPr>
          <a:xfrm>
            <a:off x="3756405" y="3662202"/>
            <a:ext cx="87154" cy="88582"/>
          </a:xfrm>
          <a:custGeom>
            <a:avLst/>
            <a:gdLst/>
            <a:ahLst/>
            <a:cxnLst/>
            <a:rect l="l" t="t" r="r" b="b"/>
            <a:pathLst>
              <a:path w="116205" h="118110">
                <a:moveTo>
                  <a:pt x="14846" y="0"/>
                </a:moveTo>
                <a:lnTo>
                  <a:pt x="7073" y="2044"/>
                </a:lnTo>
                <a:lnTo>
                  <a:pt x="0" y="14160"/>
                </a:lnTo>
                <a:lnTo>
                  <a:pt x="2057" y="21945"/>
                </a:lnTo>
                <a:lnTo>
                  <a:pt x="65506" y="58953"/>
                </a:lnTo>
                <a:lnTo>
                  <a:pt x="2057" y="95973"/>
                </a:lnTo>
                <a:lnTo>
                  <a:pt x="0" y="103746"/>
                </a:lnTo>
                <a:lnTo>
                  <a:pt x="7073" y="115862"/>
                </a:lnTo>
                <a:lnTo>
                  <a:pt x="14846" y="117906"/>
                </a:lnTo>
                <a:lnTo>
                  <a:pt x="115912" y="58953"/>
                </a:lnTo>
                <a:lnTo>
                  <a:pt x="14846" y="0"/>
                </a:lnTo>
                <a:close/>
              </a:path>
            </a:pathLst>
          </a:custGeom>
          <a:solidFill>
            <a:srgbClr val="009CE1"/>
          </a:solidFill>
        </p:spPr>
        <p:txBody>
          <a:bodyPr wrap="square" lIns="0" tIns="0" rIns="0" bIns="0" rtlCol="0"/>
          <a:lstStyle/>
          <a:p>
            <a:endParaRPr sz="1349"/>
          </a:p>
        </p:txBody>
      </p:sp>
      <p:sp>
        <p:nvSpPr>
          <p:cNvPr id="38" name="object 38"/>
          <p:cNvSpPr txBox="1"/>
          <p:nvPr/>
        </p:nvSpPr>
        <p:spPr>
          <a:xfrm>
            <a:off x="8478439" y="4426927"/>
            <a:ext cx="972502" cy="724397"/>
          </a:xfrm>
          <a:prstGeom prst="rect">
            <a:avLst/>
          </a:prstGeom>
        </p:spPr>
        <p:txBody>
          <a:bodyPr vert="horz" wrap="square" lIns="0" tIns="6191" rIns="0" bIns="0" rtlCol="0">
            <a:spAutoFit/>
          </a:bodyPr>
          <a:lstStyle/>
          <a:p>
            <a:pPr marL="9525" marR="3810" indent="-12382" algn="ctr">
              <a:lnSpc>
                <a:spcPts val="1050"/>
              </a:lnSpc>
              <a:spcBef>
                <a:spcPts val="49"/>
              </a:spcBef>
            </a:pPr>
            <a:r>
              <a:rPr sz="901" dirty="0">
                <a:solidFill>
                  <a:srgbClr val="4B4B4B"/>
                </a:solidFill>
                <a:latin typeface="Arial"/>
                <a:cs typeface="Arial"/>
              </a:rPr>
              <a:t>large variety of  data sources and  formats can</a:t>
            </a:r>
            <a:r>
              <a:rPr sz="901" spc="-75" dirty="0">
                <a:solidFill>
                  <a:srgbClr val="4B4B4B"/>
                </a:solidFill>
                <a:latin typeface="Arial"/>
                <a:cs typeface="Arial"/>
              </a:rPr>
              <a:t> </a:t>
            </a:r>
            <a:r>
              <a:rPr sz="901" dirty="0">
                <a:solidFill>
                  <a:srgbClr val="4B4B4B"/>
                </a:solidFill>
                <a:latin typeface="Arial"/>
                <a:cs typeface="Arial"/>
              </a:rPr>
              <a:t>be</a:t>
            </a:r>
            <a:endParaRPr sz="901">
              <a:latin typeface="Arial"/>
              <a:cs typeface="Arial"/>
            </a:endParaRPr>
          </a:p>
          <a:p>
            <a:pPr marL="9525" marR="3810" algn="ctr">
              <a:lnSpc>
                <a:spcPts val="1050"/>
              </a:lnSpc>
              <a:spcBef>
                <a:spcPts val="75"/>
              </a:spcBef>
            </a:pPr>
            <a:r>
              <a:rPr sz="901" dirty="0">
                <a:solidFill>
                  <a:srgbClr val="4B4B4B"/>
                </a:solidFill>
                <a:latin typeface="Arial"/>
                <a:cs typeface="Arial"/>
              </a:rPr>
              <a:t>supported,</a:t>
            </a:r>
            <a:r>
              <a:rPr sz="901" spc="-37" dirty="0">
                <a:solidFill>
                  <a:srgbClr val="4B4B4B"/>
                </a:solidFill>
                <a:latin typeface="Arial"/>
                <a:cs typeface="Arial"/>
              </a:rPr>
              <a:t> </a:t>
            </a:r>
            <a:r>
              <a:rPr sz="901" dirty="0">
                <a:solidFill>
                  <a:srgbClr val="4B4B4B"/>
                </a:solidFill>
                <a:latin typeface="Arial"/>
                <a:cs typeface="Arial"/>
              </a:rPr>
              <a:t>both</a:t>
            </a:r>
            <a:r>
              <a:rPr sz="901" spc="-37" dirty="0">
                <a:solidFill>
                  <a:srgbClr val="4B4B4B"/>
                </a:solidFill>
                <a:latin typeface="Arial"/>
                <a:cs typeface="Arial"/>
              </a:rPr>
              <a:t> </a:t>
            </a:r>
            <a:r>
              <a:rPr sz="901" dirty="0">
                <a:solidFill>
                  <a:srgbClr val="4B4B4B"/>
                </a:solidFill>
                <a:latin typeface="Arial"/>
                <a:cs typeface="Arial"/>
              </a:rPr>
              <a:t>on  premise or</a:t>
            </a:r>
            <a:r>
              <a:rPr sz="901" spc="-75" dirty="0">
                <a:solidFill>
                  <a:srgbClr val="4B4B4B"/>
                </a:solidFill>
                <a:latin typeface="Arial"/>
                <a:cs typeface="Arial"/>
              </a:rPr>
              <a:t> </a:t>
            </a:r>
            <a:r>
              <a:rPr sz="901" dirty="0">
                <a:solidFill>
                  <a:srgbClr val="4B4B4B"/>
                </a:solidFill>
                <a:latin typeface="Arial"/>
                <a:cs typeface="Arial"/>
              </a:rPr>
              <a:t>cloud</a:t>
            </a:r>
            <a:endParaRPr sz="901">
              <a:latin typeface="Arial"/>
              <a:cs typeface="Arial"/>
            </a:endParaRPr>
          </a:p>
        </p:txBody>
      </p:sp>
      <p:sp>
        <p:nvSpPr>
          <p:cNvPr id="39" name="object 39"/>
          <p:cNvSpPr/>
          <p:nvPr/>
        </p:nvSpPr>
        <p:spPr>
          <a:xfrm>
            <a:off x="8119110" y="4635386"/>
            <a:ext cx="370955" cy="221326"/>
          </a:xfrm>
          <a:prstGeom prst="rect">
            <a:avLst/>
          </a:prstGeom>
          <a:blipFill>
            <a:blip r:embed="rId18" cstate="print"/>
            <a:stretch>
              <a:fillRect/>
            </a:stretch>
          </a:blipFill>
        </p:spPr>
        <p:txBody>
          <a:bodyPr wrap="square" lIns="0" tIns="0" rIns="0" bIns="0" rtlCol="0"/>
          <a:lstStyle/>
          <a:p>
            <a:endParaRPr sz="1349"/>
          </a:p>
        </p:txBody>
      </p:sp>
      <p:sp>
        <p:nvSpPr>
          <p:cNvPr id="40" name="object 40"/>
          <p:cNvSpPr/>
          <p:nvPr/>
        </p:nvSpPr>
        <p:spPr>
          <a:xfrm>
            <a:off x="8248506" y="4731543"/>
            <a:ext cx="207645" cy="0"/>
          </a:xfrm>
          <a:custGeom>
            <a:avLst/>
            <a:gdLst/>
            <a:ahLst/>
            <a:cxnLst/>
            <a:rect l="l" t="t" r="r" b="b"/>
            <a:pathLst>
              <a:path w="276859">
                <a:moveTo>
                  <a:pt x="276419" y="0"/>
                </a:moveTo>
                <a:lnTo>
                  <a:pt x="0" y="0"/>
                </a:lnTo>
              </a:path>
            </a:pathLst>
          </a:custGeom>
          <a:ln w="25399">
            <a:solidFill>
              <a:srgbClr val="009CE1"/>
            </a:solidFill>
          </a:ln>
        </p:spPr>
        <p:txBody>
          <a:bodyPr wrap="square" lIns="0" tIns="0" rIns="0" bIns="0" rtlCol="0"/>
          <a:lstStyle/>
          <a:p>
            <a:endParaRPr sz="1349"/>
          </a:p>
        </p:txBody>
      </p:sp>
      <p:sp>
        <p:nvSpPr>
          <p:cNvPr id="41" name="object 41"/>
          <p:cNvSpPr/>
          <p:nvPr/>
        </p:nvSpPr>
        <p:spPr>
          <a:xfrm>
            <a:off x="8229602" y="4687330"/>
            <a:ext cx="87154" cy="88582"/>
          </a:xfrm>
          <a:custGeom>
            <a:avLst/>
            <a:gdLst/>
            <a:ahLst/>
            <a:cxnLst/>
            <a:rect l="l" t="t" r="r" b="b"/>
            <a:pathLst>
              <a:path w="116204" h="118110">
                <a:moveTo>
                  <a:pt x="101066" y="0"/>
                </a:moveTo>
                <a:lnTo>
                  <a:pt x="0" y="58953"/>
                </a:lnTo>
                <a:lnTo>
                  <a:pt x="101066" y="117906"/>
                </a:lnTo>
                <a:lnTo>
                  <a:pt x="108839" y="115862"/>
                </a:lnTo>
                <a:lnTo>
                  <a:pt x="115912" y="103746"/>
                </a:lnTo>
                <a:lnTo>
                  <a:pt x="113855" y="95961"/>
                </a:lnTo>
                <a:lnTo>
                  <a:pt x="50406" y="58953"/>
                </a:lnTo>
                <a:lnTo>
                  <a:pt x="113855" y="21932"/>
                </a:lnTo>
                <a:lnTo>
                  <a:pt x="115912" y="14160"/>
                </a:lnTo>
                <a:lnTo>
                  <a:pt x="108839" y="2044"/>
                </a:lnTo>
                <a:lnTo>
                  <a:pt x="101066" y="0"/>
                </a:lnTo>
                <a:close/>
              </a:path>
            </a:pathLst>
          </a:custGeom>
          <a:solidFill>
            <a:srgbClr val="009CE1"/>
          </a:solidFill>
        </p:spPr>
        <p:txBody>
          <a:bodyPr wrap="square" lIns="0" tIns="0" rIns="0" bIns="0" rtlCol="0"/>
          <a:lstStyle/>
          <a:p>
            <a:endParaRPr sz="1349"/>
          </a:p>
        </p:txBody>
      </p:sp>
      <p:sp>
        <p:nvSpPr>
          <p:cNvPr id="42" name="object 42"/>
          <p:cNvSpPr/>
          <p:nvPr/>
        </p:nvSpPr>
        <p:spPr>
          <a:xfrm>
            <a:off x="2976563" y="4507709"/>
            <a:ext cx="336947" cy="338137"/>
          </a:xfrm>
          <a:prstGeom prst="rect">
            <a:avLst/>
          </a:prstGeom>
          <a:blipFill>
            <a:blip r:embed="rId19" cstate="print"/>
            <a:stretch>
              <a:fillRect/>
            </a:stretch>
          </a:blipFill>
        </p:spPr>
        <p:txBody>
          <a:bodyPr wrap="square" lIns="0" tIns="0" rIns="0" bIns="0" rtlCol="0"/>
          <a:lstStyle/>
          <a:p>
            <a:endParaRPr sz="1349"/>
          </a:p>
        </p:txBody>
      </p:sp>
      <p:sp>
        <p:nvSpPr>
          <p:cNvPr id="43" name="object 43"/>
          <p:cNvSpPr txBox="1"/>
          <p:nvPr/>
        </p:nvSpPr>
        <p:spPr>
          <a:xfrm>
            <a:off x="2887267" y="4788694"/>
            <a:ext cx="485298" cy="230832"/>
          </a:xfrm>
          <a:prstGeom prst="rect">
            <a:avLst/>
          </a:prstGeom>
        </p:spPr>
        <p:txBody>
          <a:bodyPr vert="horz" wrap="square" lIns="0" tIns="0" rIns="0" bIns="0" rtlCol="0">
            <a:spAutoFit/>
          </a:bodyPr>
          <a:lstStyle/>
          <a:p>
            <a:pPr marL="84294" marR="3810" indent="-75245"/>
            <a:r>
              <a:rPr sz="750" dirty="0">
                <a:solidFill>
                  <a:srgbClr val="4B4B4B"/>
                </a:solidFill>
                <a:latin typeface="Arial"/>
                <a:cs typeface="Arial"/>
              </a:rPr>
              <a:t>BigInsights  (HDFS)</a:t>
            </a:r>
            <a:endParaRPr sz="750">
              <a:latin typeface="Arial"/>
              <a:cs typeface="Arial"/>
            </a:endParaRPr>
          </a:p>
        </p:txBody>
      </p:sp>
      <p:sp>
        <p:nvSpPr>
          <p:cNvPr id="44" name="object 44"/>
          <p:cNvSpPr/>
          <p:nvPr/>
        </p:nvSpPr>
        <p:spPr>
          <a:xfrm>
            <a:off x="3489724" y="4429127"/>
            <a:ext cx="332183" cy="333374"/>
          </a:xfrm>
          <a:prstGeom prst="rect">
            <a:avLst/>
          </a:prstGeom>
          <a:blipFill>
            <a:blip r:embed="rId20" cstate="print"/>
            <a:stretch>
              <a:fillRect/>
            </a:stretch>
          </a:blipFill>
        </p:spPr>
        <p:txBody>
          <a:bodyPr wrap="square" lIns="0" tIns="0" rIns="0" bIns="0" rtlCol="0"/>
          <a:lstStyle/>
          <a:p>
            <a:endParaRPr sz="1349"/>
          </a:p>
        </p:txBody>
      </p:sp>
      <p:sp>
        <p:nvSpPr>
          <p:cNvPr id="45" name="object 45"/>
          <p:cNvSpPr txBox="1"/>
          <p:nvPr/>
        </p:nvSpPr>
        <p:spPr>
          <a:xfrm>
            <a:off x="3433030" y="4757738"/>
            <a:ext cx="400527" cy="115416"/>
          </a:xfrm>
          <a:prstGeom prst="rect">
            <a:avLst/>
          </a:prstGeom>
        </p:spPr>
        <p:txBody>
          <a:bodyPr vert="horz" wrap="square" lIns="0" tIns="0" rIns="0" bIns="0" rtlCol="0">
            <a:spAutoFit/>
          </a:bodyPr>
          <a:lstStyle/>
          <a:p>
            <a:pPr marL="9525"/>
            <a:r>
              <a:rPr sz="750" dirty="0">
                <a:solidFill>
                  <a:srgbClr val="4B4B4B"/>
                </a:solidFill>
                <a:latin typeface="Arial"/>
                <a:cs typeface="Arial"/>
              </a:rPr>
              <a:t>Cloudant</a:t>
            </a:r>
            <a:endParaRPr sz="750">
              <a:latin typeface="Arial"/>
              <a:cs typeface="Arial"/>
            </a:endParaRPr>
          </a:p>
        </p:txBody>
      </p:sp>
      <p:sp>
        <p:nvSpPr>
          <p:cNvPr id="46" name="object 46"/>
          <p:cNvSpPr/>
          <p:nvPr/>
        </p:nvSpPr>
        <p:spPr>
          <a:xfrm>
            <a:off x="3924302" y="4614866"/>
            <a:ext cx="219075" cy="219075"/>
          </a:xfrm>
          <a:prstGeom prst="rect">
            <a:avLst/>
          </a:prstGeom>
          <a:blipFill>
            <a:blip r:embed="rId21" cstate="print"/>
            <a:stretch>
              <a:fillRect/>
            </a:stretch>
          </a:blipFill>
        </p:spPr>
        <p:txBody>
          <a:bodyPr wrap="square" lIns="0" tIns="0" rIns="0" bIns="0" rtlCol="0"/>
          <a:lstStyle/>
          <a:p>
            <a:endParaRPr sz="1349"/>
          </a:p>
        </p:txBody>
      </p:sp>
      <p:sp>
        <p:nvSpPr>
          <p:cNvPr id="47" name="object 47"/>
          <p:cNvSpPr txBox="1"/>
          <p:nvPr/>
        </p:nvSpPr>
        <p:spPr>
          <a:xfrm>
            <a:off x="3823329" y="4893468"/>
            <a:ext cx="358140" cy="115416"/>
          </a:xfrm>
          <a:prstGeom prst="rect">
            <a:avLst/>
          </a:prstGeom>
        </p:spPr>
        <p:txBody>
          <a:bodyPr vert="horz" wrap="square" lIns="0" tIns="0" rIns="0" bIns="0" rtlCol="0">
            <a:spAutoFit/>
          </a:bodyPr>
          <a:lstStyle/>
          <a:p>
            <a:pPr marL="9525"/>
            <a:r>
              <a:rPr sz="750" dirty="0">
                <a:solidFill>
                  <a:srgbClr val="4B4B4B"/>
                </a:solidFill>
                <a:latin typeface="Arial"/>
                <a:cs typeface="Arial"/>
              </a:rPr>
              <a:t>dashDB</a:t>
            </a:r>
            <a:endParaRPr sz="750">
              <a:latin typeface="Arial"/>
              <a:cs typeface="Arial"/>
            </a:endParaRPr>
          </a:p>
        </p:txBody>
      </p:sp>
      <p:sp>
        <p:nvSpPr>
          <p:cNvPr id="48" name="object 48"/>
          <p:cNvSpPr/>
          <p:nvPr/>
        </p:nvSpPr>
        <p:spPr>
          <a:xfrm>
            <a:off x="3692129" y="5085163"/>
            <a:ext cx="259557" cy="226219"/>
          </a:xfrm>
          <a:prstGeom prst="rect">
            <a:avLst/>
          </a:prstGeom>
          <a:blipFill>
            <a:blip r:embed="rId22" cstate="print"/>
            <a:stretch>
              <a:fillRect/>
            </a:stretch>
          </a:blipFill>
        </p:spPr>
        <p:txBody>
          <a:bodyPr wrap="square" lIns="0" tIns="0" rIns="0" bIns="0" rtlCol="0"/>
          <a:lstStyle/>
          <a:p>
            <a:endParaRPr sz="1349"/>
          </a:p>
        </p:txBody>
      </p:sp>
      <p:sp>
        <p:nvSpPr>
          <p:cNvPr id="49" name="object 49"/>
          <p:cNvSpPr txBox="1"/>
          <p:nvPr/>
        </p:nvSpPr>
        <p:spPr>
          <a:xfrm>
            <a:off x="3652126" y="5343527"/>
            <a:ext cx="352900" cy="230832"/>
          </a:xfrm>
          <a:prstGeom prst="rect">
            <a:avLst/>
          </a:prstGeom>
        </p:spPr>
        <p:txBody>
          <a:bodyPr vert="horz" wrap="square" lIns="0" tIns="0" rIns="0" bIns="0" rtlCol="0">
            <a:spAutoFit/>
          </a:bodyPr>
          <a:lstStyle/>
          <a:p>
            <a:pPr marL="9525" marR="3810" indent="15716"/>
            <a:r>
              <a:rPr sz="750" dirty="0">
                <a:solidFill>
                  <a:srgbClr val="4B4B4B"/>
                </a:solidFill>
                <a:latin typeface="Arial"/>
                <a:cs typeface="Arial"/>
              </a:rPr>
              <a:t>Object  Storage</a:t>
            </a:r>
            <a:endParaRPr sz="750">
              <a:latin typeface="Arial"/>
              <a:cs typeface="Arial"/>
            </a:endParaRPr>
          </a:p>
        </p:txBody>
      </p:sp>
      <p:sp>
        <p:nvSpPr>
          <p:cNvPr id="50" name="object 50"/>
          <p:cNvSpPr/>
          <p:nvPr/>
        </p:nvSpPr>
        <p:spPr>
          <a:xfrm>
            <a:off x="3194447" y="5087540"/>
            <a:ext cx="266700" cy="266700"/>
          </a:xfrm>
          <a:prstGeom prst="rect">
            <a:avLst/>
          </a:prstGeom>
          <a:blipFill>
            <a:blip r:embed="rId23" cstate="print"/>
            <a:stretch>
              <a:fillRect/>
            </a:stretch>
          </a:blipFill>
        </p:spPr>
        <p:txBody>
          <a:bodyPr wrap="square" lIns="0" tIns="0" rIns="0" bIns="0" rtlCol="0"/>
          <a:lstStyle/>
          <a:p>
            <a:endParaRPr sz="1349"/>
          </a:p>
        </p:txBody>
      </p:sp>
      <p:sp>
        <p:nvSpPr>
          <p:cNvPr id="51" name="object 51"/>
          <p:cNvSpPr txBox="1"/>
          <p:nvPr/>
        </p:nvSpPr>
        <p:spPr>
          <a:xfrm>
            <a:off x="3223397" y="5323285"/>
            <a:ext cx="210027" cy="230832"/>
          </a:xfrm>
          <a:prstGeom prst="rect">
            <a:avLst/>
          </a:prstGeom>
        </p:spPr>
        <p:txBody>
          <a:bodyPr vert="horz" wrap="square" lIns="0" tIns="0" rIns="0" bIns="0" rtlCol="0">
            <a:spAutoFit/>
          </a:bodyPr>
          <a:lstStyle/>
          <a:p>
            <a:pPr marL="50005" marR="3810" indent="-40957"/>
            <a:r>
              <a:rPr sz="750" dirty="0">
                <a:solidFill>
                  <a:srgbClr val="4B4B4B"/>
                </a:solidFill>
                <a:latin typeface="Arial"/>
                <a:cs typeface="Arial"/>
              </a:rPr>
              <a:t>SQL  DB</a:t>
            </a:r>
            <a:endParaRPr sz="750">
              <a:latin typeface="Arial"/>
              <a:cs typeface="Arial"/>
            </a:endParaRPr>
          </a:p>
        </p:txBody>
      </p:sp>
      <p:sp>
        <p:nvSpPr>
          <p:cNvPr id="52" name="object 52"/>
          <p:cNvSpPr txBox="1"/>
          <p:nvPr/>
        </p:nvSpPr>
        <p:spPr>
          <a:xfrm>
            <a:off x="8535772" y="5258516"/>
            <a:ext cx="501015" cy="307777"/>
          </a:xfrm>
          <a:prstGeom prst="rect">
            <a:avLst/>
          </a:prstGeom>
        </p:spPr>
        <p:txBody>
          <a:bodyPr vert="horz" wrap="square" lIns="0" tIns="0" rIns="0" bIns="0" rtlCol="0">
            <a:spAutoFit/>
          </a:bodyPr>
          <a:lstStyle/>
          <a:p>
            <a:pPr marL="64768" marR="3810" indent="-55721">
              <a:lnSpc>
                <a:spcPts val="1200"/>
              </a:lnSpc>
            </a:pPr>
            <a:r>
              <a:rPr sz="1050" b="1" dirty="0">
                <a:solidFill>
                  <a:srgbClr val="4B4B4B"/>
                </a:solidFill>
                <a:latin typeface="Arial"/>
                <a:cs typeface="Arial"/>
              </a:rPr>
              <a:t>…many  others</a:t>
            </a:r>
            <a:endParaRPr sz="1050">
              <a:latin typeface="Arial"/>
              <a:cs typeface="Arial"/>
            </a:endParaRPr>
          </a:p>
        </p:txBody>
      </p:sp>
      <p:sp>
        <p:nvSpPr>
          <p:cNvPr id="53" name="object 53"/>
          <p:cNvSpPr/>
          <p:nvPr/>
        </p:nvSpPr>
        <p:spPr>
          <a:xfrm>
            <a:off x="3943351" y="4121947"/>
            <a:ext cx="4644866" cy="238125"/>
          </a:xfrm>
          <a:custGeom>
            <a:avLst/>
            <a:gdLst/>
            <a:ahLst/>
            <a:cxnLst/>
            <a:rect l="l" t="t" r="r" b="b"/>
            <a:pathLst>
              <a:path w="6193155" h="317500">
                <a:moveTo>
                  <a:pt x="0" y="317499"/>
                </a:moveTo>
                <a:lnTo>
                  <a:pt x="0" y="138042"/>
                </a:lnTo>
                <a:lnTo>
                  <a:pt x="2838378" y="138042"/>
                </a:lnTo>
                <a:lnTo>
                  <a:pt x="3096417" y="0"/>
                </a:lnTo>
                <a:lnTo>
                  <a:pt x="3354447" y="138042"/>
                </a:lnTo>
                <a:lnTo>
                  <a:pt x="6192835" y="138042"/>
                </a:lnTo>
                <a:lnTo>
                  <a:pt x="6192835" y="317499"/>
                </a:lnTo>
              </a:path>
            </a:pathLst>
          </a:custGeom>
          <a:ln w="9524">
            <a:solidFill>
              <a:srgbClr val="CBCBCB"/>
            </a:solidFill>
          </a:ln>
        </p:spPr>
        <p:txBody>
          <a:bodyPr wrap="square" lIns="0" tIns="0" rIns="0" bIns="0" rtlCol="0"/>
          <a:lstStyle/>
          <a:p>
            <a:endParaRPr sz="1349"/>
          </a:p>
        </p:txBody>
      </p:sp>
      <p:sp>
        <p:nvSpPr>
          <p:cNvPr id="54" name="object 54"/>
          <p:cNvSpPr txBox="1"/>
          <p:nvPr/>
        </p:nvSpPr>
        <p:spPr>
          <a:xfrm>
            <a:off x="3190521" y="5656661"/>
            <a:ext cx="774858"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IBM</a:t>
            </a:r>
            <a:r>
              <a:rPr sz="1050" b="1" spc="-75" dirty="0">
                <a:solidFill>
                  <a:srgbClr val="BFBFBF"/>
                </a:solidFill>
                <a:latin typeface="Arial"/>
                <a:cs typeface="Arial"/>
              </a:rPr>
              <a:t> </a:t>
            </a:r>
            <a:r>
              <a:rPr sz="1050" b="1" dirty="0">
                <a:solidFill>
                  <a:srgbClr val="BFBFBF"/>
                </a:solidFill>
                <a:latin typeface="Arial"/>
                <a:cs typeface="Arial"/>
              </a:rPr>
              <a:t>CLOUD</a:t>
            </a:r>
            <a:endParaRPr sz="1050">
              <a:latin typeface="Arial"/>
              <a:cs typeface="Arial"/>
            </a:endParaRPr>
          </a:p>
        </p:txBody>
      </p:sp>
      <p:sp>
        <p:nvSpPr>
          <p:cNvPr id="55" name="object 55"/>
          <p:cNvSpPr/>
          <p:nvPr/>
        </p:nvSpPr>
        <p:spPr>
          <a:xfrm>
            <a:off x="4548188" y="4512472"/>
            <a:ext cx="979885" cy="245269"/>
          </a:xfrm>
          <a:prstGeom prst="rect">
            <a:avLst/>
          </a:prstGeom>
          <a:blipFill>
            <a:blip r:embed="rId24" cstate="print"/>
            <a:stretch>
              <a:fillRect/>
            </a:stretch>
          </a:blipFill>
        </p:spPr>
        <p:txBody>
          <a:bodyPr wrap="square" lIns="0" tIns="0" rIns="0" bIns="0" rtlCol="0"/>
          <a:lstStyle/>
          <a:p>
            <a:endParaRPr sz="1349"/>
          </a:p>
        </p:txBody>
      </p:sp>
      <p:sp>
        <p:nvSpPr>
          <p:cNvPr id="56" name="object 56"/>
          <p:cNvSpPr/>
          <p:nvPr/>
        </p:nvSpPr>
        <p:spPr>
          <a:xfrm>
            <a:off x="4486276" y="4918473"/>
            <a:ext cx="751285" cy="213121"/>
          </a:xfrm>
          <a:prstGeom prst="rect">
            <a:avLst/>
          </a:prstGeom>
          <a:blipFill>
            <a:blip r:embed="rId25" cstate="print"/>
            <a:stretch>
              <a:fillRect/>
            </a:stretch>
          </a:blipFill>
        </p:spPr>
        <p:txBody>
          <a:bodyPr wrap="square" lIns="0" tIns="0" rIns="0" bIns="0" rtlCol="0"/>
          <a:lstStyle/>
          <a:p>
            <a:endParaRPr sz="1349"/>
          </a:p>
        </p:txBody>
      </p:sp>
      <p:sp>
        <p:nvSpPr>
          <p:cNvPr id="57" name="object 57"/>
          <p:cNvSpPr/>
          <p:nvPr/>
        </p:nvSpPr>
        <p:spPr>
          <a:xfrm>
            <a:off x="4486278" y="5128023"/>
            <a:ext cx="847725" cy="215502"/>
          </a:xfrm>
          <a:prstGeom prst="rect">
            <a:avLst/>
          </a:prstGeom>
          <a:blipFill>
            <a:blip r:embed="rId26" cstate="print"/>
            <a:stretch>
              <a:fillRect/>
            </a:stretch>
          </a:blipFill>
        </p:spPr>
        <p:txBody>
          <a:bodyPr wrap="square" lIns="0" tIns="0" rIns="0" bIns="0" rtlCol="0"/>
          <a:lstStyle/>
          <a:p>
            <a:endParaRPr sz="1349"/>
          </a:p>
        </p:txBody>
      </p:sp>
      <p:sp>
        <p:nvSpPr>
          <p:cNvPr id="58" name="object 58"/>
          <p:cNvSpPr txBox="1"/>
          <p:nvPr/>
        </p:nvSpPr>
        <p:spPr>
          <a:xfrm>
            <a:off x="4750417" y="5656661"/>
            <a:ext cx="997268"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OTHER</a:t>
            </a:r>
            <a:r>
              <a:rPr sz="1050" b="1" spc="-75" dirty="0">
                <a:solidFill>
                  <a:srgbClr val="BFBFBF"/>
                </a:solidFill>
                <a:latin typeface="Arial"/>
                <a:cs typeface="Arial"/>
              </a:rPr>
              <a:t> </a:t>
            </a:r>
            <a:r>
              <a:rPr sz="1050" b="1" dirty="0">
                <a:solidFill>
                  <a:srgbClr val="BFBFBF"/>
                </a:solidFill>
                <a:latin typeface="Arial"/>
                <a:cs typeface="Arial"/>
              </a:rPr>
              <a:t>CLOUD</a:t>
            </a:r>
            <a:endParaRPr sz="1050">
              <a:latin typeface="Arial"/>
              <a:cs typeface="Arial"/>
            </a:endParaRPr>
          </a:p>
        </p:txBody>
      </p:sp>
      <p:sp>
        <p:nvSpPr>
          <p:cNvPr id="59" name="object 59"/>
          <p:cNvSpPr txBox="1"/>
          <p:nvPr/>
        </p:nvSpPr>
        <p:spPr>
          <a:xfrm>
            <a:off x="6278651" y="5656661"/>
            <a:ext cx="888682"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CLOUD</a:t>
            </a:r>
            <a:r>
              <a:rPr sz="1050" b="1" spc="-116" dirty="0">
                <a:solidFill>
                  <a:srgbClr val="BFBFBF"/>
                </a:solidFill>
                <a:latin typeface="Arial"/>
                <a:cs typeface="Arial"/>
              </a:rPr>
              <a:t> </a:t>
            </a:r>
            <a:r>
              <a:rPr sz="1050" b="1" dirty="0">
                <a:solidFill>
                  <a:srgbClr val="BFBFBF"/>
                </a:solidFill>
                <a:latin typeface="Arial"/>
                <a:cs typeface="Arial"/>
              </a:rPr>
              <a:t>APPS</a:t>
            </a:r>
            <a:endParaRPr sz="1050">
              <a:latin typeface="Arial"/>
              <a:cs typeface="Arial"/>
            </a:endParaRPr>
          </a:p>
        </p:txBody>
      </p:sp>
      <p:sp>
        <p:nvSpPr>
          <p:cNvPr id="60" name="object 60"/>
          <p:cNvSpPr txBox="1"/>
          <p:nvPr/>
        </p:nvSpPr>
        <p:spPr>
          <a:xfrm>
            <a:off x="7369727" y="5656661"/>
            <a:ext cx="863918"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ON-PREMISE</a:t>
            </a:r>
            <a:endParaRPr sz="1050">
              <a:latin typeface="Arial"/>
              <a:cs typeface="Arial"/>
            </a:endParaRPr>
          </a:p>
        </p:txBody>
      </p:sp>
      <p:sp>
        <p:nvSpPr>
          <p:cNvPr id="61" name="object 61"/>
          <p:cNvSpPr/>
          <p:nvPr/>
        </p:nvSpPr>
        <p:spPr>
          <a:xfrm>
            <a:off x="6424616" y="4418411"/>
            <a:ext cx="650079" cy="414336"/>
          </a:xfrm>
          <a:prstGeom prst="rect">
            <a:avLst/>
          </a:prstGeom>
          <a:blipFill>
            <a:blip r:embed="rId27" cstate="print"/>
            <a:stretch>
              <a:fillRect/>
            </a:stretch>
          </a:blipFill>
        </p:spPr>
        <p:txBody>
          <a:bodyPr wrap="square" lIns="0" tIns="0" rIns="0" bIns="0" rtlCol="0"/>
          <a:lstStyle/>
          <a:p>
            <a:endParaRPr sz="1349"/>
          </a:p>
        </p:txBody>
      </p:sp>
      <p:sp>
        <p:nvSpPr>
          <p:cNvPr id="62" name="object 62"/>
          <p:cNvSpPr/>
          <p:nvPr/>
        </p:nvSpPr>
        <p:spPr>
          <a:xfrm>
            <a:off x="7431881" y="4507709"/>
            <a:ext cx="648891" cy="92868"/>
          </a:xfrm>
          <a:prstGeom prst="rect">
            <a:avLst/>
          </a:prstGeom>
          <a:blipFill>
            <a:blip r:embed="rId28" cstate="print"/>
            <a:stretch>
              <a:fillRect/>
            </a:stretch>
          </a:blipFill>
        </p:spPr>
        <p:txBody>
          <a:bodyPr wrap="square" lIns="0" tIns="0" rIns="0" bIns="0" rtlCol="0"/>
          <a:lstStyle/>
          <a:p>
            <a:endParaRPr sz="1349"/>
          </a:p>
        </p:txBody>
      </p:sp>
      <p:sp>
        <p:nvSpPr>
          <p:cNvPr id="63" name="object 63"/>
          <p:cNvSpPr/>
          <p:nvPr/>
        </p:nvSpPr>
        <p:spPr>
          <a:xfrm>
            <a:off x="7347346" y="4726785"/>
            <a:ext cx="386952" cy="191689"/>
          </a:xfrm>
          <a:prstGeom prst="rect">
            <a:avLst/>
          </a:prstGeom>
          <a:blipFill>
            <a:blip r:embed="rId29" cstate="print"/>
            <a:stretch>
              <a:fillRect/>
            </a:stretch>
          </a:blipFill>
        </p:spPr>
        <p:txBody>
          <a:bodyPr wrap="square" lIns="0" tIns="0" rIns="0" bIns="0" rtlCol="0"/>
          <a:lstStyle/>
          <a:p>
            <a:endParaRPr sz="1349"/>
          </a:p>
        </p:txBody>
      </p:sp>
      <p:sp>
        <p:nvSpPr>
          <p:cNvPr id="64" name="object 64"/>
          <p:cNvSpPr/>
          <p:nvPr/>
        </p:nvSpPr>
        <p:spPr>
          <a:xfrm>
            <a:off x="7430691" y="5031583"/>
            <a:ext cx="758427" cy="196452"/>
          </a:xfrm>
          <a:prstGeom prst="rect">
            <a:avLst/>
          </a:prstGeom>
          <a:blipFill>
            <a:blip r:embed="rId30" cstate="print"/>
            <a:stretch>
              <a:fillRect/>
            </a:stretch>
          </a:blipFill>
        </p:spPr>
        <p:txBody>
          <a:bodyPr wrap="square" lIns="0" tIns="0" rIns="0" bIns="0" rtlCol="0"/>
          <a:lstStyle/>
          <a:p>
            <a:endParaRPr sz="1349"/>
          </a:p>
        </p:txBody>
      </p:sp>
      <p:sp>
        <p:nvSpPr>
          <p:cNvPr id="65" name="object 65"/>
          <p:cNvSpPr/>
          <p:nvPr/>
        </p:nvSpPr>
        <p:spPr>
          <a:xfrm>
            <a:off x="6293645" y="4938715"/>
            <a:ext cx="952498" cy="226219"/>
          </a:xfrm>
          <a:prstGeom prst="rect">
            <a:avLst/>
          </a:prstGeom>
          <a:blipFill>
            <a:blip r:embed="rId31" cstate="print"/>
            <a:stretch>
              <a:fillRect/>
            </a:stretch>
          </a:blipFill>
        </p:spPr>
        <p:txBody>
          <a:bodyPr wrap="square" lIns="0" tIns="0" rIns="0" bIns="0" rtlCol="0"/>
          <a:lstStyle/>
          <a:p>
            <a:endParaRPr sz="1349"/>
          </a:p>
        </p:txBody>
      </p:sp>
      <p:sp>
        <p:nvSpPr>
          <p:cNvPr id="66" name="object 66"/>
          <p:cNvSpPr/>
          <p:nvPr/>
        </p:nvSpPr>
        <p:spPr>
          <a:xfrm>
            <a:off x="5339956" y="4752977"/>
            <a:ext cx="732233" cy="225029"/>
          </a:xfrm>
          <a:prstGeom prst="rect">
            <a:avLst/>
          </a:prstGeom>
          <a:blipFill>
            <a:blip r:embed="rId32" cstate="print"/>
            <a:stretch>
              <a:fillRect/>
            </a:stretch>
          </a:blipFill>
        </p:spPr>
        <p:txBody>
          <a:bodyPr wrap="square" lIns="0" tIns="0" rIns="0" bIns="0" rtlCol="0"/>
          <a:lstStyle/>
          <a:p>
            <a:endParaRPr sz="1349"/>
          </a:p>
        </p:txBody>
      </p:sp>
      <p:sp>
        <p:nvSpPr>
          <p:cNvPr id="67" name="object 67"/>
          <p:cNvSpPr/>
          <p:nvPr/>
        </p:nvSpPr>
        <p:spPr>
          <a:xfrm>
            <a:off x="5334004" y="5297091"/>
            <a:ext cx="772715" cy="257176"/>
          </a:xfrm>
          <a:prstGeom prst="rect">
            <a:avLst/>
          </a:prstGeom>
          <a:blipFill>
            <a:blip r:embed="rId33" cstate="print"/>
            <a:stretch>
              <a:fillRect/>
            </a:stretch>
          </a:blipFill>
        </p:spPr>
        <p:txBody>
          <a:bodyPr wrap="square" lIns="0" tIns="0" rIns="0" bIns="0" rtlCol="0"/>
          <a:lstStyle/>
          <a:p>
            <a:endParaRPr sz="1349"/>
          </a:p>
        </p:txBody>
      </p:sp>
      <p:sp>
        <p:nvSpPr>
          <p:cNvPr id="68" name="object 68"/>
          <p:cNvSpPr/>
          <p:nvPr/>
        </p:nvSpPr>
        <p:spPr>
          <a:xfrm>
            <a:off x="5287567" y="5018487"/>
            <a:ext cx="892969" cy="178592"/>
          </a:xfrm>
          <a:prstGeom prst="rect">
            <a:avLst/>
          </a:prstGeom>
          <a:blipFill>
            <a:blip r:embed="rId34" cstate="print"/>
            <a:stretch>
              <a:fillRect/>
            </a:stretch>
          </a:blipFill>
        </p:spPr>
        <p:txBody>
          <a:bodyPr wrap="square" lIns="0" tIns="0" rIns="0" bIns="0" rtlCol="0"/>
          <a:lstStyle/>
          <a:p>
            <a:endParaRPr sz="1349"/>
          </a:p>
        </p:txBody>
      </p:sp>
      <p:sp>
        <p:nvSpPr>
          <p:cNvPr id="69" name="object 69"/>
          <p:cNvSpPr/>
          <p:nvPr/>
        </p:nvSpPr>
        <p:spPr>
          <a:xfrm>
            <a:off x="7679579" y="2758785"/>
            <a:ext cx="925830" cy="766849"/>
          </a:xfrm>
          <a:prstGeom prst="rect">
            <a:avLst/>
          </a:prstGeom>
          <a:blipFill>
            <a:blip r:embed="rId35" cstate="print"/>
            <a:stretch>
              <a:fillRect/>
            </a:stretch>
          </a:blipFill>
        </p:spPr>
        <p:txBody>
          <a:bodyPr wrap="square" lIns="0" tIns="0" rIns="0" bIns="0" rtlCol="0"/>
          <a:lstStyle/>
          <a:p>
            <a:endParaRPr sz="1349"/>
          </a:p>
        </p:txBody>
      </p:sp>
      <p:sp>
        <p:nvSpPr>
          <p:cNvPr id="70" name="object 70"/>
          <p:cNvSpPr/>
          <p:nvPr/>
        </p:nvSpPr>
        <p:spPr>
          <a:xfrm>
            <a:off x="7832324" y="2998814"/>
            <a:ext cx="601632" cy="296140"/>
          </a:xfrm>
          <a:prstGeom prst="rect">
            <a:avLst/>
          </a:prstGeom>
          <a:blipFill>
            <a:blip r:embed="rId36" cstate="print"/>
            <a:stretch>
              <a:fillRect/>
            </a:stretch>
          </a:blipFill>
        </p:spPr>
        <p:txBody>
          <a:bodyPr wrap="square" lIns="0" tIns="0" rIns="0" bIns="0" rtlCol="0"/>
          <a:lstStyle/>
          <a:p>
            <a:endParaRPr sz="1349"/>
          </a:p>
        </p:txBody>
      </p:sp>
      <p:sp>
        <p:nvSpPr>
          <p:cNvPr id="71" name="object 71"/>
          <p:cNvSpPr/>
          <p:nvPr/>
        </p:nvSpPr>
        <p:spPr>
          <a:xfrm>
            <a:off x="7714059" y="2775349"/>
            <a:ext cx="857250" cy="699135"/>
          </a:xfrm>
          <a:custGeom>
            <a:avLst/>
            <a:gdLst/>
            <a:ahLst/>
            <a:cxnLst/>
            <a:rect l="l" t="t" r="r" b="b"/>
            <a:pathLst>
              <a:path w="1143000" h="932179">
                <a:moveTo>
                  <a:pt x="0" y="931861"/>
                </a:moveTo>
                <a:lnTo>
                  <a:pt x="1143000" y="931861"/>
                </a:lnTo>
                <a:lnTo>
                  <a:pt x="1143000" y="0"/>
                </a:lnTo>
                <a:lnTo>
                  <a:pt x="0" y="0"/>
                </a:lnTo>
                <a:lnTo>
                  <a:pt x="0" y="931861"/>
                </a:lnTo>
                <a:close/>
              </a:path>
            </a:pathLst>
          </a:custGeom>
          <a:solidFill>
            <a:srgbClr val="2071B3"/>
          </a:solidFill>
        </p:spPr>
        <p:txBody>
          <a:bodyPr wrap="square" lIns="0" tIns="0" rIns="0" bIns="0" rtlCol="0"/>
          <a:lstStyle/>
          <a:p>
            <a:endParaRPr sz="1349"/>
          </a:p>
        </p:txBody>
      </p:sp>
      <p:sp>
        <p:nvSpPr>
          <p:cNvPr id="72" name="object 72"/>
          <p:cNvSpPr txBox="1"/>
          <p:nvPr/>
        </p:nvSpPr>
        <p:spPr>
          <a:xfrm>
            <a:off x="7714059" y="2775349"/>
            <a:ext cx="857250" cy="456439"/>
          </a:xfrm>
          <a:prstGeom prst="rect">
            <a:avLst/>
          </a:prstGeom>
        </p:spPr>
        <p:txBody>
          <a:bodyPr vert="horz" wrap="square" lIns="0" tIns="476" rIns="0" bIns="0" rtlCol="0">
            <a:spAutoFit/>
          </a:bodyPr>
          <a:lstStyle/>
          <a:p>
            <a:pPr>
              <a:spcBef>
                <a:spcPts val="4"/>
              </a:spcBef>
            </a:pPr>
            <a:endParaRPr sz="1763">
              <a:latin typeface="Times New Roman"/>
              <a:cs typeface="Times New Roman"/>
            </a:endParaRPr>
          </a:p>
          <a:p>
            <a:pPr marL="176685"/>
            <a:r>
              <a:rPr sz="1200" dirty="0">
                <a:solidFill>
                  <a:srgbClr val="FFFFFF"/>
                </a:solidFill>
                <a:latin typeface="Arial"/>
                <a:cs typeface="Arial"/>
              </a:rPr>
              <a:t>SparkR</a:t>
            </a:r>
            <a:endParaRPr sz="1200">
              <a:latin typeface="Arial"/>
              <a:cs typeface="Arial"/>
            </a:endParaRPr>
          </a:p>
        </p:txBody>
      </p:sp>
      <p:sp>
        <p:nvSpPr>
          <p:cNvPr id="73" name="object 73"/>
          <p:cNvSpPr/>
          <p:nvPr/>
        </p:nvSpPr>
        <p:spPr>
          <a:xfrm>
            <a:off x="8025593" y="2540578"/>
            <a:ext cx="221326" cy="283671"/>
          </a:xfrm>
          <a:prstGeom prst="rect">
            <a:avLst/>
          </a:prstGeom>
          <a:blipFill>
            <a:blip r:embed="rId37" cstate="print"/>
            <a:stretch>
              <a:fillRect/>
            </a:stretch>
          </a:blipFill>
        </p:spPr>
        <p:txBody>
          <a:bodyPr wrap="square" lIns="0" tIns="0" rIns="0" bIns="0" rtlCol="0"/>
          <a:lstStyle/>
          <a:p>
            <a:endParaRPr sz="1349"/>
          </a:p>
        </p:txBody>
      </p:sp>
      <p:sp>
        <p:nvSpPr>
          <p:cNvPr id="74" name="object 74"/>
          <p:cNvSpPr/>
          <p:nvPr/>
        </p:nvSpPr>
        <p:spPr>
          <a:xfrm>
            <a:off x="8136503" y="2653734"/>
            <a:ext cx="6191" cy="121920"/>
          </a:xfrm>
          <a:custGeom>
            <a:avLst/>
            <a:gdLst/>
            <a:ahLst/>
            <a:cxnLst/>
            <a:rect l="l" t="t" r="r" b="b"/>
            <a:pathLst>
              <a:path w="8254" h="162560">
                <a:moveTo>
                  <a:pt x="8245" y="162151"/>
                </a:moveTo>
                <a:lnTo>
                  <a:pt x="0" y="0"/>
                </a:lnTo>
              </a:path>
            </a:pathLst>
          </a:custGeom>
          <a:ln w="25399">
            <a:solidFill>
              <a:srgbClr val="009CE1"/>
            </a:solidFill>
          </a:ln>
        </p:spPr>
        <p:txBody>
          <a:bodyPr wrap="square" lIns="0" tIns="0" rIns="0" bIns="0" rtlCol="0"/>
          <a:lstStyle/>
          <a:p>
            <a:endParaRPr sz="1349"/>
          </a:p>
        </p:txBody>
      </p:sp>
      <p:sp>
        <p:nvSpPr>
          <p:cNvPr id="75" name="object 75"/>
          <p:cNvSpPr/>
          <p:nvPr/>
        </p:nvSpPr>
        <p:spPr>
          <a:xfrm>
            <a:off x="8095232" y="2634855"/>
            <a:ext cx="88582" cy="88582"/>
          </a:xfrm>
          <a:custGeom>
            <a:avLst/>
            <a:gdLst/>
            <a:ahLst/>
            <a:cxnLst/>
            <a:rect l="l" t="t" r="r" b="b"/>
            <a:pathLst>
              <a:path w="118109" h="118110">
                <a:moveTo>
                  <a:pt x="53746" y="0"/>
                </a:moveTo>
                <a:lnTo>
                  <a:pt x="0" y="103924"/>
                </a:lnTo>
                <a:lnTo>
                  <a:pt x="2438" y="111594"/>
                </a:lnTo>
                <a:lnTo>
                  <a:pt x="14897" y="118033"/>
                </a:lnTo>
                <a:lnTo>
                  <a:pt x="22555" y="115595"/>
                </a:lnTo>
                <a:lnTo>
                  <a:pt x="56299" y="50342"/>
                </a:lnTo>
                <a:lnTo>
                  <a:pt x="86646" y="50342"/>
                </a:lnTo>
                <a:lnTo>
                  <a:pt x="53746" y="0"/>
                </a:lnTo>
                <a:close/>
              </a:path>
              <a:path w="118109" h="118110">
                <a:moveTo>
                  <a:pt x="86646" y="50342"/>
                </a:moveTo>
                <a:lnTo>
                  <a:pt x="56299" y="50342"/>
                </a:lnTo>
                <a:lnTo>
                  <a:pt x="96494" y="111836"/>
                </a:lnTo>
                <a:lnTo>
                  <a:pt x="104368" y="113487"/>
                </a:lnTo>
                <a:lnTo>
                  <a:pt x="116103" y="105816"/>
                </a:lnTo>
                <a:lnTo>
                  <a:pt x="117754" y="97942"/>
                </a:lnTo>
                <a:lnTo>
                  <a:pt x="86646" y="50342"/>
                </a:lnTo>
                <a:close/>
              </a:path>
            </a:pathLst>
          </a:custGeom>
          <a:solidFill>
            <a:srgbClr val="009CE1"/>
          </a:solidFill>
        </p:spPr>
        <p:txBody>
          <a:bodyPr wrap="square" lIns="0" tIns="0" rIns="0" bIns="0" rtlCol="0"/>
          <a:lstStyle/>
          <a:p>
            <a:endParaRPr sz="1349"/>
          </a:p>
        </p:txBody>
      </p:sp>
      <p:sp>
        <p:nvSpPr>
          <p:cNvPr id="76" name="object 76"/>
          <p:cNvSpPr txBox="1"/>
          <p:nvPr/>
        </p:nvSpPr>
        <p:spPr>
          <a:xfrm>
            <a:off x="7680529" y="1946965"/>
            <a:ext cx="788194" cy="594971"/>
          </a:xfrm>
          <a:prstGeom prst="rect">
            <a:avLst/>
          </a:prstGeom>
        </p:spPr>
        <p:txBody>
          <a:bodyPr vert="horz" wrap="square" lIns="0" tIns="10478" rIns="0" bIns="0" rtlCol="0">
            <a:spAutoFit/>
          </a:bodyPr>
          <a:lstStyle/>
          <a:p>
            <a:pPr algn="ctr">
              <a:spcBef>
                <a:spcPts val="82"/>
              </a:spcBef>
            </a:pPr>
            <a:r>
              <a:rPr sz="901" dirty="0">
                <a:solidFill>
                  <a:srgbClr val="4B4B4B"/>
                </a:solidFill>
                <a:latin typeface="Arial"/>
                <a:cs typeface="Arial"/>
              </a:rPr>
              <a:t>Execute</a:t>
            </a:r>
            <a:r>
              <a:rPr sz="901" spc="-75" dirty="0">
                <a:solidFill>
                  <a:srgbClr val="4B4B4B"/>
                </a:solidFill>
                <a:latin typeface="Arial"/>
                <a:cs typeface="Arial"/>
              </a:rPr>
              <a:t> </a:t>
            </a:r>
            <a:r>
              <a:rPr sz="901" dirty="0">
                <a:solidFill>
                  <a:srgbClr val="4B4B4B"/>
                </a:solidFill>
                <a:latin typeface="Arial"/>
                <a:cs typeface="Arial"/>
              </a:rPr>
              <a:t>R</a:t>
            </a:r>
            <a:endParaRPr sz="901">
              <a:latin typeface="Arial"/>
              <a:cs typeface="Arial"/>
            </a:endParaRPr>
          </a:p>
          <a:p>
            <a:pPr marL="9048" marR="3810" algn="ctr">
              <a:lnSpc>
                <a:spcPct val="101099"/>
              </a:lnSpc>
              <a:spcBef>
                <a:spcPts val="172"/>
              </a:spcBef>
            </a:pPr>
            <a:r>
              <a:rPr sz="901" dirty="0">
                <a:solidFill>
                  <a:srgbClr val="4B4B4B"/>
                </a:solidFill>
                <a:latin typeface="Arial"/>
                <a:cs typeface="Arial"/>
              </a:rPr>
              <a:t>Statistical</a:t>
            </a:r>
            <a:r>
              <a:rPr sz="901" spc="-75" dirty="0">
                <a:solidFill>
                  <a:srgbClr val="4B4B4B"/>
                </a:solidFill>
                <a:latin typeface="Arial"/>
                <a:cs typeface="Arial"/>
              </a:rPr>
              <a:t> </a:t>
            </a:r>
            <a:r>
              <a:rPr sz="901" dirty="0">
                <a:solidFill>
                  <a:srgbClr val="4B4B4B"/>
                </a:solidFill>
                <a:latin typeface="Arial"/>
                <a:cs typeface="Arial"/>
              </a:rPr>
              <a:t>code  against Spark  Code</a:t>
            </a:r>
            <a:endParaRPr sz="901">
              <a:latin typeface="Arial"/>
              <a:cs typeface="Arial"/>
            </a:endParaRPr>
          </a:p>
        </p:txBody>
      </p:sp>
    </p:spTree>
    <p:extLst>
      <p:ext uri="{BB962C8B-B14F-4D97-AF65-F5344CB8AC3E}">
        <p14:creationId xmlns:p14="http://schemas.microsoft.com/office/powerpoint/2010/main" val="1566950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152651" y="1172079"/>
            <a:ext cx="7781424" cy="410433"/>
          </a:xfrm>
          <a:prstGeom prst="rect">
            <a:avLst/>
          </a:prstGeom>
        </p:spPr>
        <p:txBody>
          <a:bodyPr vert="horz" wrap="square" lIns="0" tIns="0" rIns="0" bIns="0" numCol="1" rtlCol="0" anchor="ctr" anchorCtr="0" compatLnSpc="1">
            <a:prstTxWarp prst="textNoShape">
              <a:avLst/>
            </a:prstTxWarp>
            <a:spAutoFit/>
          </a:bodyPr>
          <a:lstStyle/>
          <a:p>
            <a:pPr marL="9525"/>
            <a:r>
              <a:rPr dirty="0"/>
              <a:t>Libraries</a:t>
            </a:r>
            <a:r>
              <a:rPr spc="-82" dirty="0"/>
              <a:t> </a:t>
            </a:r>
            <a:r>
              <a:rPr dirty="0" smtClean="0"/>
              <a:t>Usage</a:t>
            </a:r>
            <a:endParaRPr sz="1912" baseline="26143" dirty="0"/>
          </a:p>
        </p:txBody>
      </p:sp>
      <p:sp>
        <p:nvSpPr>
          <p:cNvPr id="4" name="object 4"/>
          <p:cNvSpPr txBox="1"/>
          <p:nvPr/>
        </p:nvSpPr>
        <p:spPr>
          <a:xfrm>
            <a:off x="2850358" y="1819275"/>
            <a:ext cx="1709737" cy="230832"/>
          </a:xfrm>
          <a:prstGeom prst="rect">
            <a:avLst/>
          </a:prstGeom>
        </p:spPr>
        <p:txBody>
          <a:bodyPr vert="horz" wrap="square" lIns="0" tIns="0" rIns="0" bIns="0" rtlCol="0">
            <a:spAutoFit/>
          </a:bodyPr>
          <a:lstStyle/>
          <a:p>
            <a:pPr marL="9525"/>
            <a:r>
              <a:rPr sz="1500" b="1" dirty="0">
                <a:solidFill>
                  <a:prstClr val="black"/>
                </a:solidFill>
                <a:latin typeface="Arial"/>
                <a:cs typeface="Arial"/>
              </a:rPr>
              <a:t>SparkSQL −</a:t>
            </a:r>
            <a:r>
              <a:rPr sz="1500" b="1" spc="49" dirty="0">
                <a:solidFill>
                  <a:prstClr val="black"/>
                </a:solidFill>
                <a:latin typeface="Arial"/>
                <a:cs typeface="Arial"/>
              </a:rPr>
              <a:t> </a:t>
            </a:r>
            <a:r>
              <a:rPr sz="1500" b="1" spc="-4" dirty="0">
                <a:solidFill>
                  <a:prstClr val="black"/>
                </a:solidFill>
                <a:latin typeface="Arial"/>
                <a:cs typeface="Arial"/>
              </a:rPr>
              <a:t>69%</a:t>
            </a:r>
            <a:endParaRPr sz="1500" dirty="0">
              <a:solidFill>
                <a:prstClr val="black"/>
              </a:solidFill>
              <a:latin typeface="Arial"/>
              <a:cs typeface="Arial"/>
            </a:endParaRPr>
          </a:p>
        </p:txBody>
      </p:sp>
      <p:sp>
        <p:nvSpPr>
          <p:cNvPr id="5" name="object 5"/>
          <p:cNvSpPr txBox="1"/>
          <p:nvPr/>
        </p:nvSpPr>
        <p:spPr>
          <a:xfrm>
            <a:off x="2850358" y="2276476"/>
            <a:ext cx="1879283" cy="230832"/>
          </a:xfrm>
          <a:prstGeom prst="rect">
            <a:avLst/>
          </a:prstGeom>
        </p:spPr>
        <p:txBody>
          <a:bodyPr vert="horz" wrap="square" lIns="0" tIns="0" rIns="0" bIns="0" rtlCol="0">
            <a:spAutoFit/>
          </a:bodyPr>
          <a:lstStyle/>
          <a:p>
            <a:pPr marL="9525"/>
            <a:r>
              <a:rPr sz="1500" b="1" dirty="0">
                <a:solidFill>
                  <a:prstClr val="black"/>
                </a:solidFill>
                <a:latin typeface="Arial"/>
                <a:cs typeface="Arial"/>
              </a:rPr>
              <a:t>DataFrames −</a:t>
            </a:r>
            <a:r>
              <a:rPr sz="1500" b="1" spc="52" dirty="0">
                <a:solidFill>
                  <a:prstClr val="black"/>
                </a:solidFill>
                <a:latin typeface="Arial"/>
                <a:cs typeface="Arial"/>
              </a:rPr>
              <a:t> </a:t>
            </a:r>
            <a:r>
              <a:rPr sz="1500" b="1" spc="-4" dirty="0">
                <a:solidFill>
                  <a:prstClr val="black"/>
                </a:solidFill>
                <a:latin typeface="Arial"/>
                <a:cs typeface="Arial"/>
              </a:rPr>
              <a:t>62%</a:t>
            </a:r>
            <a:endParaRPr sz="1500" dirty="0">
              <a:solidFill>
                <a:prstClr val="black"/>
              </a:solidFill>
              <a:latin typeface="Arial"/>
              <a:cs typeface="Arial"/>
            </a:endParaRPr>
          </a:p>
        </p:txBody>
      </p:sp>
      <p:sp>
        <p:nvSpPr>
          <p:cNvPr id="6" name="object 6"/>
          <p:cNvSpPr txBox="1"/>
          <p:nvPr/>
        </p:nvSpPr>
        <p:spPr>
          <a:xfrm>
            <a:off x="2850359" y="2733676"/>
            <a:ext cx="2302668" cy="230832"/>
          </a:xfrm>
          <a:prstGeom prst="rect">
            <a:avLst/>
          </a:prstGeom>
        </p:spPr>
        <p:txBody>
          <a:bodyPr vert="horz" wrap="square" lIns="0" tIns="0" rIns="0" bIns="0" rtlCol="0">
            <a:spAutoFit/>
          </a:bodyPr>
          <a:lstStyle/>
          <a:p>
            <a:pPr marL="9525"/>
            <a:r>
              <a:rPr sz="1500" b="1" dirty="0">
                <a:solidFill>
                  <a:prstClr val="black"/>
                </a:solidFill>
                <a:latin typeface="Arial"/>
                <a:cs typeface="Arial"/>
              </a:rPr>
              <a:t>Spark Streaming −</a:t>
            </a:r>
            <a:r>
              <a:rPr sz="1500" b="1" spc="49" dirty="0">
                <a:solidFill>
                  <a:prstClr val="black"/>
                </a:solidFill>
                <a:latin typeface="Arial"/>
                <a:cs typeface="Arial"/>
              </a:rPr>
              <a:t> </a:t>
            </a:r>
            <a:r>
              <a:rPr sz="1500" b="1" spc="-4" dirty="0">
                <a:solidFill>
                  <a:prstClr val="black"/>
                </a:solidFill>
                <a:latin typeface="Arial"/>
                <a:cs typeface="Arial"/>
              </a:rPr>
              <a:t>58%</a:t>
            </a:r>
            <a:endParaRPr sz="1500" dirty="0">
              <a:solidFill>
                <a:prstClr val="black"/>
              </a:solidFill>
              <a:latin typeface="Arial"/>
              <a:cs typeface="Arial"/>
            </a:endParaRPr>
          </a:p>
        </p:txBody>
      </p:sp>
      <p:sp>
        <p:nvSpPr>
          <p:cNvPr id="7" name="object 7"/>
          <p:cNvSpPr txBox="1"/>
          <p:nvPr/>
        </p:nvSpPr>
        <p:spPr>
          <a:xfrm>
            <a:off x="2850358" y="3190876"/>
            <a:ext cx="2026919" cy="230832"/>
          </a:xfrm>
          <a:prstGeom prst="rect">
            <a:avLst/>
          </a:prstGeom>
        </p:spPr>
        <p:txBody>
          <a:bodyPr vert="horz" wrap="square" lIns="0" tIns="0" rIns="0" bIns="0" rtlCol="0">
            <a:spAutoFit/>
          </a:bodyPr>
          <a:lstStyle/>
          <a:p>
            <a:pPr marL="9525"/>
            <a:r>
              <a:rPr sz="1500" b="1" dirty="0">
                <a:solidFill>
                  <a:prstClr val="black"/>
                </a:solidFill>
                <a:latin typeface="Arial"/>
                <a:cs typeface="Arial"/>
              </a:rPr>
              <a:t>MLlib/GraphX −</a:t>
            </a:r>
            <a:r>
              <a:rPr sz="1500" b="1" spc="52" dirty="0">
                <a:solidFill>
                  <a:prstClr val="black"/>
                </a:solidFill>
                <a:latin typeface="Arial"/>
                <a:cs typeface="Arial"/>
              </a:rPr>
              <a:t> </a:t>
            </a:r>
            <a:r>
              <a:rPr sz="1500" b="1" spc="-4" dirty="0">
                <a:solidFill>
                  <a:prstClr val="black"/>
                </a:solidFill>
                <a:latin typeface="Arial"/>
                <a:cs typeface="Arial"/>
              </a:rPr>
              <a:t>58%</a:t>
            </a:r>
            <a:endParaRPr sz="1500" dirty="0">
              <a:solidFill>
                <a:prstClr val="black"/>
              </a:solidFill>
              <a:latin typeface="Arial"/>
              <a:cs typeface="Arial"/>
            </a:endParaRPr>
          </a:p>
        </p:txBody>
      </p:sp>
      <p:sp>
        <p:nvSpPr>
          <p:cNvPr id="8" name="object 8"/>
          <p:cNvSpPr txBox="1"/>
          <p:nvPr/>
        </p:nvSpPr>
        <p:spPr>
          <a:xfrm>
            <a:off x="4138308" y="4695587"/>
            <a:ext cx="4020503" cy="230832"/>
          </a:xfrm>
          <a:prstGeom prst="rect">
            <a:avLst/>
          </a:prstGeom>
        </p:spPr>
        <p:txBody>
          <a:bodyPr vert="horz" wrap="square" lIns="0" tIns="0" rIns="0" bIns="0" rtlCol="0">
            <a:spAutoFit/>
          </a:bodyPr>
          <a:lstStyle/>
          <a:p>
            <a:pPr marL="9525"/>
            <a:r>
              <a:rPr sz="1500" b="1" dirty="0">
                <a:solidFill>
                  <a:srgbClr val="0000FF"/>
                </a:solidFill>
                <a:latin typeface="Arial"/>
                <a:cs typeface="Arial"/>
              </a:rPr>
              <a:t>75% of users use more than one</a:t>
            </a:r>
            <a:r>
              <a:rPr sz="1500" b="1" spc="-79" dirty="0">
                <a:solidFill>
                  <a:srgbClr val="0000FF"/>
                </a:solidFill>
                <a:latin typeface="Arial"/>
                <a:cs typeface="Arial"/>
              </a:rPr>
              <a:t> </a:t>
            </a:r>
            <a:r>
              <a:rPr sz="1500" b="1" dirty="0">
                <a:solidFill>
                  <a:srgbClr val="0000FF"/>
                </a:solidFill>
                <a:latin typeface="Arial"/>
                <a:cs typeface="Arial"/>
              </a:rPr>
              <a:t>component</a:t>
            </a:r>
            <a:endParaRPr sz="1500">
              <a:solidFill>
                <a:prstClr val="black"/>
              </a:solidFill>
              <a:latin typeface="Arial"/>
              <a:cs typeface="Arial"/>
            </a:endParaRPr>
          </a:p>
        </p:txBody>
      </p:sp>
      <p:sp>
        <p:nvSpPr>
          <p:cNvPr id="10" name="object 10"/>
          <p:cNvSpPr/>
          <p:nvPr/>
        </p:nvSpPr>
        <p:spPr>
          <a:xfrm>
            <a:off x="5569183" y="2821131"/>
            <a:ext cx="3899706" cy="757497"/>
          </a:xfrm>
          <a:prstGeom prst="rect">
            <a:avLst/>
          </a:prstGeom>
          <a:blipFill>
            <a:blip r:embed="rId3" cstate="print"/>
            <a:stretch>
              <a:fillRect/>
            </a:stretch>
          </a:blipFill>
        </p:spPr>
        <p:txBody>
          <a:bodyPr wrap="square" lIns="0" tIns="0" rIns="0" bIns="0" rtlCol="0"/>
          <a:lstStyle/>
          <a:p>
            <a:endParaRPr sz="1349">
              <a:solidFill>
                <a:prstClr val="black"/>
              </a:solidFill>
            </a:endParaRPr>
          </a:p>
        </p:txBody>
      </p:sp>
      <p:sp>
        <p:nvSpPr>
          <p:cNvPr id="11" name="object 11"/>
          <p:cNvSpPr/>
          <p:nvPr/>
        </p:nvSpPr>
        <p:spPr>
          <a:xfrm>
            <a:off x="7105994" y="3054924"/>
            <a:ext cx="829194" cy="299258"/>
          </a:xfrm>
          <a:prstGeom prst="rect">
            <a:avLst/>
          </a:prstGeom>
          <a:blipFill>
            <a:blip r:embed="rId4" cstate="print"/>
            <a:stretch>
              <a:fillRect/>
            </a:stretch>
          </a:blipFill>
        </p:spPr>
        <p:txBody>
          <a:bodyPr wrap="square" lIns="0" tIns="0" rIns="0" bIns="0" rtlCol="0"/>
          <a:lstStyle/>
          <a:p>
            <a:endParaRPr sz="1349">
              <a:solidFill>
                <a:prstClr val="black"/>
              </a:solidFill>
            </a:endParaRPr>
          </a:p>
        </p:txBody>
      </p:sp>
      <p:sp>
        <p:nvSpPr>
          <p:cNvPr id="12" name="object 12"/>
          <p:cNvSpPr/>
          <p:nvPr/>
        </p:nvSpPr>
        <p:spPr>
          <a:xfrm>
            <a:off x="5604272" y="2839644"/>
            <a:ext cx="3829050" cy="687229"/>
          </a:xfrm>
          <a:custGeom>
            <a:avLst/>
            <a:gdLst/>
            <a:ahLst/>
            <a:cxnLst/>
            <a:rect l="l" t="t" r="r" b="b"/>
            <a:pathLst>
              <a:path w="5105400" h="916304">
                <a:moveTo>
                  <a:pt x="0" y="915986"/>
                </a:moveTo>
                <a:lnTo>
                  <a:pt x="5105400" y="915986"/>
                </a:lnTo>
                <a:lnTo>
                  <a:pt x="5105400" y="0"/>
                </a:lnTo>
                <a:lnTo>
                  <a:pt x="0" y="0"/>
                </a:lnTo>
                <a:lnTo>
                  <a:pt x="0" y="915986"/>
                </a:lnTo>
                <a:close/>
              </a:path>
            </a:pathLst>
          </a:custGeom>
          <a:solidFill>
            <a:srgbClr val="F18200"/>
          </a:solidFill>
        </p:spPr>
        <p:txBody>
          <a:bodyPr wrap="square" lIns="0" tIns="0" rIns="0" bIns="0" rtlCol="0"/>
          <a:lstStyle/>
          <a:p>
            <a:endParaRPr sz="1349">
              <a:solidFill>
                <a:prstClr val="black"/>
              </a:solidFill>
            </a:endParaRPr>
          </a:p>
        </p:txBody>
      </p:sp>
      <p:sp>
        <p:nvSpPr>
          <p:cNvPr id="13" name="object 13"/>
          <p:cNvSpPr txBox="1"/>
          <p:nvPr/>
        </p:nvSpPr>
        <p:spPr>
          <a:xfrm>
            <a:off x="7150676" y="3091702"/>
            <a:ext cx="740092" cy="184666"/>
          </a:xfrm>
          <a:prstGeom prst="rect">
            <a:avLst/>
          </a:prstGeom>
        </p:spPr>
        <p:txBody>
          <a:bodyPr vert="horz" wrap="square" lIns="0" tIns="0" rIns="0" bIns="0" rtlCol="0">
            <a:spAutoFit/>
          </a:bodyPr>
          <a:lstStyle/>
          <a:p>
            <a:pPr marL="9525"/>
            <a:r>
              <a:rPr sz="1200" spc="-45" dirty="0">
                <a:solidFill>
                  <a:srgbClr val="FFFFFF"/>
                </a:solidFill>
                <a:latin typeface="Arial"/>
                <a:cs typeface="Arial"/>
              </a:rPr>
              <a:t>Spark</a:t>
            </a:r>
            <a:r>
              <a:rPr sz="1200" spc="-64" dirty="0">
                <a:solidFill>
                  <a:srgbClr val="FFFFFF"/>
                </a:solidFill>
                <a:latin typeface="Arial"/>
                <a:cs typeface="Arial"/>
              </a:rPr>
              <a:t> </a:t>
            </a:r>
            <a:r>
              <a:rPr sz="1200" spc="-45" dirty="0">
                <a:solidFill>
                  <a:srgbClr val="FFFFFF"/>
                </a:solidFill>
                <a:latin typeface="Arial"/>
                <a:cs typeface="Arial"/>
              </a:rPr>
              <a:t>Core</a:t>
            </a:r>
            <a:endParaRPr sz="1200">
              <a:solidFill>
                <a:prstClr val="black"/>
              </a:solidFill>
              <a:latin typeface="Arial"/>
              <a:cs typeface="Arial"/>
            </a:endParaRPr>
          </a:p>
        </p:txBody>
      </p:sp>
      <p:sp>
        <p:nvSpPr>
          <p:cNvPr id="14" name="object 14"/>
          <p:cNvSpPr/>
          <p:nvPr/>
        </p:nvSpPr>
        <p:spPr>
          <a:xfrm>
            <a:off x="5569183" y="1692681"/>
            <a:ext cx="963234" cy="1097279"/>
          </a:xfrm>
          <a:prstGeom prst="rect">
            <a:avLst/>
          </a:prstGeom>
          <a:blipFill>
            <a:blip r:embed="rId5" cstate="print"/>
            <a:stretch>
              <a:fillRect/>
            </a:stretch>
          </a:blipFill>
        </p:spPr>
        <p:txBody>
          <a:bodyPr wrap="square" lIns="0" tIns="0" rIns="0" bIns="0" rtlCol="0"/>
          <a:lstStyle/>
          <a:p>
            <a:endParaRPr sz="1349">
              <a:solidFill>
                <a:prstClr val="black"/>
              </a:solidFill>
            </a:endParaRPr>
          </a:p>
        </p:txBody>
      </p:sp>
      <p:sp>
        <p:nvSpPr>
          <p:cNvPr id="15" name="object 15"/>
          <p:cNvSpPr/>
          <p:nvPr/>
        </p:nvSpPr>
        <p:spPr>
          <a:xfrm>
            <a:off x="5647116" y="2097921"/>
            <a:ext cx="819842" cy="296140"/>
          </a:xfrm>
          <a:prstGeom prst="rect">
            <a:avLst/>
          </a:prstGeom>
          <a:blipFill>
            <a:blip r:embed="rId6" cstate="print"/>
            <a:stretch>
              <a:fillRect/>
            </a:stretch>
          </a:blipFill>
        </p:spPr>
        <p:txBody>
          <a:bodyPr wrap="square" lIns="0" tIns="0" rIns="0" bIns="0" rtlCol="0"/>
          <a:lstStyle/>
          <a:p>
            <a:endParaRPr sz="1349">
              <a:solidFill>
                <a:prstClr val="black"/>
              </a:solidFill>
            </a:endParaRPr>
          </a:p>
        </p:txBody>
      </p:sp>
      <p:sp>
        <p:nvSpPr>
          <p:cNvPr id="16" name="object 16"/>
          <p:cNvSpPr txBox="1"/>
          <p:nvPr/>
        </p:nvSpPr>
        <p:spPr>
          <a:xfrm>
            <a:off x="5604273" y="1709740"/>
            <a:ext cx="895351" cy="629083"/>
          </a:xfrm>
          <a:prstGeom prst="rect">
            <a:avLst/>
          </a:prstGeom>
          <a:solidFill>
            <a:srgbClr val="006C9B"/>
          </a:solidFill>
        </p:spPr>
        <p:txBody>
          <a:bodyPr vert="horz" wrap="square" lIns="0" tIns="0" rIns="0" bIns="0" rtlCol="0">
            <a:spAutoFit/>
          </a:bodyPr>
          <a:lstStyle/>
          <a:p>
            <a:endParaRPr sz="1200">
              <a:solidFill>
                <a:prstClr val="black"/>
              </a:solidFill>
              <a:latin typeface="Times New Roman"/>
              <a:cs typeface="Times New Roman"/>
            </a:endParaRPr>
          </a:p>
          <a:p>
            <a:pPr>
              <a:spcBef>
                <a:spcPts val="7"/>
              </a:spcBef>
            </a:pPr>
            <a:endParaRPr sz="1688">
              <a:solidFill>
                <a:prstClr val="black"/>
              </a:solidFill>
              <a:latin typeface="Times New Roman"/>
              <a:cs typeface="Times New Roman"/>
            </a:endParaRPr>
          </a:p>
          <a:p>
            <a:pPr marL="100962"/>
            <a:r>
              <a:rPr sz="1200" spc="-45" dirty="0">
                <a:solidFill>
                  <a:srgbClr val="FFFFFF"/>
                </a:solidFill>
                <a:latin typeface="Arial"/>
                <a:cs typeface="Arial"/>
              </a:rPr>
              <a:t>Spark</a:t>
            </a:r>
            <a:r>
              <a:rPr sz="1200" spc="-72" dirty="0">
                <a:solidFill>
                  <a:srgbClr val="FFFFFF"/>
                </a:solidFill>
                <a:latin typeface="Arial"/>
                <a:cs typeface="Arial"/>
              </a:rPr>
              <a:t> </a:t>
            </a:r>
            <a:r>
              <a:rPr sz="1200" spc="-52" dirty="0">
                <a:solidFill>
                  <a:srgbClr val="FFFFFF"/>
                </a:solidFill>
                <a:latin typeface="Arial"/>
                <a:cs typeface="Arial"/>
              </a:rPr>
              <a:t>SQL</a:t>
            </a:r>
            <a:endParaRPr sz="1200">
              <a:solidFill>
                <a:prstClr val="black"/>
              </a:solidFill>
              <a:latin typeface="Arial"/>
              <a:cs typeface="Arial"/>
            </a:endParaRPr>
          </a:p>
        </p:txBody>
      </p:sp>
      <p:sp>
        <p:nvSpPr>
          <p:cNvPr id="17" name="object 17"/>
          <p:cNvSpPr/>
          <p:nvPr/>
        </p:nvSpPr>
        <p:spPr>
          <a:xfrm>
            <a:off x="6544885" y="1692681"/>
            <a:ext cx="966358" cy="1097279"/>
          </a:xfrm>
          <a:prstGeom prst="rect">
            <a:avLst/>
          </a:prstGeom>
          <a:blipFill>
            <a:blip r:embed="rId7" cstate="print"/>
            <a:stretch>
              <a:fillRect/>
            </a:stretch>
          </a:blipFill>
        </p:spPr>
        <p:txBody>
          <a:bodyPr wrap="square" lIns="0" tIns="0" rIns="0" bIns="0" rtlCol="0"/>
          <a:lstStyle/>
          <a:p>
            <a:endParaRPr sz="1349">
              <a:solidFill>
                <a:prstClr val="black"/>
              </a:solidFill>
            </a:endParaRPr>
          </a:p>
        </p:txBody>
      </p:sp>
      <p:sp>
        <p:nvSpPr>
          <p:cNvPr id="18" name="object 18"/>
          <p:cNvSpPr/>
          <p:nvPr/>
        </p:nvSpPr>
        <p:spPr>
          <a:xfrm>
            <a:off x="6650871" y="2004406"/>
            <a:ext cx="745029" cy="480059"/>
          </a:xfrm>
          <a:prstGeom prst="rect">
            <a:avLst/>
          </a:prstGeom>
          <a:blipFill>
            <a:blip r:embed="rId8" cstate="print"/>
            <a:stretch>
              <a:fillRect/>
            </a:stretch>
          </a:blipFill>
        </p:spPr>
        <p:txBody>
          <a:bodyPr wrap="square" lIns="0" tIns="0" rIns="0" bIns="0" rtlCol="0"/>
          <a:lstStyle/>
          <a:p>
            <a:endParaRPr sz="1349">
              <a:solidFill>
                <a:prstClr val="black"/>
              </a:solidFill>
            </a:endParaRPr>
          </a:p>
        </p:txBody>
      </p:sp>
      <p:sp>
        <p:nvSpPr>
          <p:cNvPr id="19" name="object 19"/>
          <p:cNvSpPr txBox="1"/>
          <p:nvPr/>
        </p:nvSpPr>
        <p:spPr>
          <a:xfrm>
            <a:off x="6580585" y="1709739"/>
            <a:ext cx="895351" cy="711157"/>
          </a:xfrm>
          <a:prstGeom prst="rect">
            <a:avLst/>
          </a:prstGeom>
          <a:solidFill>
            <a:srgbClr val="006C9B"/>
          </a:solidFill>
        </p:spPr>
        <p:txBody>
          <a:bodyPr vert="horz" wrap="square" lIns="0" tIns="0" rIns="0" bIns="0" rtlCol="0">
            <a:spAutoFit/>
          </a:bodyPr>
          <a:lstStyle/>
          <a:p>
            <a:endParaRPr sz="1200">
              <a:solidFill>
                <a:prstClr val="black"/>
              </a:solidFill>
              <a:latin typeface="Times New Roman"/>
              <a:cs typeface="Times New Roman"/>
            </a:endParaRPr>
          </a:p>
          <a:p>
            <a:pPr>
              <a:spcBef>
                <a:spcPts val="37"/>
              </a:spcBef>
            </a:pPr>
            <a:endParaRPr sz="1088">
              <a:solidFill>
                <a:prstClr val="black"/>
              </a:solidFill>
              <a:latin typeface="Times New Roman"/>
              <a:cs typeface="Times New Roman"/>
            </a:endParaRPr>
          </a:p>
          <a:p>
            <a:pPr marL="130490" marR="120012" indent="112868">
              <a:lnSpc>
                <a:spcPts val="1424"/>
              </a:lnSpc>
            </a:pPr>
            <a:r>
              <a:rPr sz="1200" spc="-45" dirty="0">
                <a:solidFill>
                  <a:srgbClr val="FFFFFF"/>
                </a:solidFill>
                <a:latin typeface="Arial"/>
                <a:cs typeface="Arial"/>
              </a:rPr>
              <a:t>Spark  </a:t>
            </a:r>
            <a:r>
              <a:rPr sz="1200" spc="-52" dirty="0">
                <a:solidFill>
                  <a:srgbClr val="FFFFFF"/>
                </a:solidFill>
                <a:latin typeface="Arial"/>
                <a:cs typeface="Arial"/>
              </a:rPr>
              <a:t>S</a:t>
            </a:r>
            <a:r>
              <a:rPr sz="1200" spc="-42" dirty="0">
                <a:solidFill>
                  <a:srgbClr val="FFFFFF"/>
                </a:solidFill>
                <a:latin typeface="Arial"/>
                <a:cs typeface="Arial"/>
              </a:rPr>
              <a:t>t</a:t>
            </a:r>
            <a:r>
              <a:rPr sz="1200" spc="-64" dirty="0">
                <a:solidFill>
                  <a:srgbClr val="FFFFFF"/>
                </a:solidFill>
                <a:latin typeface="Arial"/>
                <a:cs typeface="Arial"/>
              </a:rPr>
              <a:t>r</a:t>
            </a:r>
            <a:r>
              <a:rPr sz="1200" spc="-49" dirty="0">
                <a:solidFill>
                  <a:srgbClr val="FFFFFF"/>
                </a:solidFill>
                <a:latin typeface="Arial"/>
                <a:cs typeface="Arial"/>
              </a:rPr>
              <a:t>eaming</a:t>
            </a:r>
            <a:endParaRPr sz="1200">
              <a:solidFill>
                <a:prstClr val="black"/>
              </a:solidFill>
              <a:latin typeface="Arial"/>
              <a:cs typeface="Arial"/>
            </a:endParaRPr>
          </a:p>
        </p:txBody>
      </p:sp>
      <p:sp>
        <p:nvSpPr>
          <p:cNvPr id="20" name="object 20"/>
          <p:cNvSpPr/>
          <p:nvPr/>
        </p:nvSpPr>
        <p:spPr>
          <a:xfrm>
            <a:off x="7523712" y="1692681"/>
            <a:ext cx="963234" cy="1097279"/>
          </a:xfrm>
          <a:prstGeom prst="rect">
            <a:avLst/>
          </a:prstGeom>
          <a:blipFill>
            <a:blip r:embed="rId9" cstate="print"/>
            <a:stretch>
              <a:fillRect/>
            </a:stretch>
          </a:blipFill>
        </p:spPr>
        <p:txBody>
          <a:bodyPr wrap="square" lIns="0" tIns="0" rIns="0" bIns="0" rtlCol="0"/>
          <a:lstStyle/>
          <a:p>
            <a:endParaRPr sz="1349">
              <a:solidFill>
                <a:prstClr val="black"/>
              </a:solidFill>
            </a:endParaRPr>
          </a:p>
        </p:txBody>
      </p:sp>
      <p:sp>
        <p:nvSpPr>
          <p:cNvPr id="21" name="object 21"/>
          <p:cNvSpPr/>
          <p:nvPr/>
        </p:nvSpPr>
        <p:spPr>
          <a:xfrm>
            <a:off x="7561118" y="2032467"/>
            <a:ext cx="888423" cy="420831"/>
          </a:xfrm>
          <a:prstGeom prst="rect">
            <a:avLst/>
          </a:prstGeom>
          <a:blipFill>
            <a:blip r:embed="rId10" cstate="print"/>
            <a:stretch>
              <a:fillRect/>
            </a:stretch>
          </a:blipFill>
        </p:spPr>
        <p:txBody>
          <a:bodyPr wrap="square" lIns="0" tIns="0" rIns="0" bIns="0" rtlCol="0"/>
          <a:lstStyle/>
          <a:p>
            <a:endParaRPr sz="1349">
              <a:solidFill>
                <a:prstClr val="black"/>
              </a:solidFill>
            </a:endParaRPr>
          </a:p>
        </p:txBody>
      </p:sp>
      <p:sp>
        <p:nvSpPr>
          <p:cNvPr id="22" name="object 22"/>
          <p:cNvSpPr txBox="1"/>
          <p:nvPr/>
        </p:nvSpPr>
        <p:spPr>
          <a:xfrm>
            <a:off x="7556898" y="1709739"/>
            <a:ext cx="895351" cy="682944"/>
          </a:xfrm>
          <a:prstGeom prst="rect">
            <a:avLst/>
          </a:prstGeom>
          <a:solidFill>
            <a:srgbClr val="006C9B"/>
          </a:solidFill>
        </p:spPr>
        <p:txBody>
          <a:bodyPr vert="horz" wrap="square" lIns="0" tIns="0" rIns="0" bIns="0" rtlCol="0">
            <a:spAutoFit/>
          </a:bodyPr>
          <a:lstStyle/>
          <a:p>
            <a:endParaRPr sz="1200">
              <a:solidFill>
                <a:prstClr val="black"/>
              </a:solidFill>
              <a:latin typeface="Times New Roman"/>
              <a:cs typeface="Times New Roman"/>
            </a:endParaRPr>
          </a:p>
          <a:p>
            <a:pPr>
              <a:spcBef>
                <a:spcPts val="30"/>
              </a:spcBef>
            </a:pPr>
            <a:endParaRPr sz="1238">
              <a:solidFill>
                <a:prstClr val="black"/>
              </a:solidFill>
              <a:latin typeface="Times New Roman"/>
              <a:cs typeface="Times New Roman"/>
            </a:endParaRPr>
          </a:p>
          <a:p>
            <a:pPr marL="222880">
              <a:lnSpc>
                <a:spcPts val="1433"/>
              </a:lnSpc>
            </a:pPr>
            <a:r>
              <a:rPr sz="1200" spc="-49" dirty="0">
                <a:solidFill>
                  <a:srgbClr val="FFFFFF"/>
                </a:solidFill>
                <a:latin typeface="Arial"/>
                <a:cs typeface="Arial"/>
              </a:rPr>
              <a:t>MLlib</a:t>
            </a:r>
            <a:endParaRPr sz="1200">
              <a:solidFill>
                <a:prstClr val="black"/>
              </a:solidFill>
              <a:latin typeface="Arial"/>
              <a:cs typeface="Arial"/>
            </a:endParaRPr>
          </a:p>
          <a:p>
            <a:pPr marL="64768">
              <a:lnSpc>
                <a:spcPts val="983"/>
              </a:lnSpc>
            </a:pPr>
            <a:r>
              <a:rPr sz="825" spc="-30" dirty="0">
                <a:solidFill>
                  <a:srgbClr val="FFFFFF"/>
                </a:solidFill>
                <a:latin typeface="Arial"/>
                <a:cs typeface="Arial"/>
              </a:rPr>
              <a:t>Machine </a:t>
            </a:r>
            <a:r>
              <a:rPr sz="825" spc="-42" dirty="0">
                <a:solidFill>
                  <a:srgbClr val="FFFFFF"/>
                </a:solidFill>
                <a:latin typeface="Arial"/>
                <a:cs typeface="Arial"/>
              </a:rPr>
              <a:t>Learning</a:t>
            </a:r>
            <a:endParaRPr sz="825">
              <a:solidFill>
                <a:prstClr val="black"/>
              </a:solidFill>
              <a:latin typeface="Arial"/>
              <a:cs typeface="Arial"/>
            </a:endParaRPr>
          </a:p>
        </p:txBody>
      </p:sp>
      <p:sp>
        <p:nvSpPr>
          <p:cNvPr id="23" name="object 23"/>
          <p:cNvSpPr/>
          <p:nvPr/>
        </p:nvSpPr>
        <p:spPr>
          <a:xfrm>
            <a:off x="8499415" y="1692681"/>
            <a:ext cx="963234" cy="1097279"/>
          </a:xfrm>
          <a:prstGeom prst="rect">
            <a:avLst/>
          </a:prstGeom>
          <a:blipFill>
            <a:blip r:embed="rId11" cstate="print"/>
            <a:stretch>
              <a:fillRect/>
            </a:stretch>
          </a:blipFill>
        </p:spPr>
        <p:txBody>
          <a:bodyPr wrap="square" lIns="0" tIns="0" rIns="0" bIns="0" rtlCol="0"/>
          <a:lstStyle/>
          <a:p>
            <a:endParaRPr sz="1349">
              <a:solidFill>
                <a:prstClr val="black"/>
              </a:solidFill>
            </a:endParaRPr>
          </a:p>
        </p:txBody>
      </p:sp>
      <p:sp>
        <p:nvSpPr>
          <p:cNvPr id="24" name="object 24"/>
          <p:cNvSpPr/>
          <p:nvPr/>
        </p:nvSpPr>
        <p:spPr>
          <a:xfrm>
            <a:off x="8661514" y="2032467"/>
            <a:ext cx="601632" cy="420831"/>
          </a:xfrm>
          <a:prstGeom prst="rect">
            <a:avLst/>
          </a:prstGeom>
          <a:blipFill>
            <a:blip r:embed="rId12" cstate="print"/>
            <a:stretch>
              <a:fillRect/>
            </a:stretch>
          </a:blipFill>
        </p:spPr>
        <p:txBody>
          <a:bodyPr wrap="square" lIns="0" tIns="0" rIns="0" bIns="0" rtlCol="0"/>
          <a:lstStyle/>
          <a:p>
            <a:endParaRPr sz="1349">
              <a:solidFill>
                <a:prstClr val="black"/>
              </a:solidFill>
            </a:endParaRPr>
          </a:p>
        </p:txBody>
      </p:sp>
      <p:sp>
        <p:nvSpPr>
          <p:cNvPr id="25" name="object 25"/>
          <p:cNvSpPr/>
          <p:nvPr/>
        </p:nvSpPr>
        <p:spPr>
          <a:xfrm>
            <a:off x="8533210" y="1709738"/>
            <a:ext cx="895351" cy="1028700"/>
          </a:xfrm>
          <a:custGeom>
            <a:avLst/>
            <a:gdLst/>
            <a:ahLst/>
            <a:cxnLst/>
            <a:rect l="l" t="t" r="r" b="b"/>
            <a:pathLst>
              <a:path w="1193800" h="1371600">
                <a:moveTo>
                  <a:pt x="0" y="1371600"/>
                </a:moveTo>
                <a:lnTo>
                  <a:pt x="1193800" y="1371600"/>
                </a:lnTo>
                <a:lnTo>
                  <a:pt x="1193800" y="0"/>
                </a:lnTo>
                <a:lnTo>
                  <a:pt x="0" y="0"/>
                </a:lnTo>
                <a:lnTo>
                  <a:pt x="0" y="1371600"/>
                </a:lnTo>
                <a:close/>
              </a:path>
            </a:pathLst>
          </a:custGeom>
          <a:solidFill>
            <a:srgbClr val="006C9B"/>
          </a:solidFill>
        </p:spPr>
        <p:txBody>
          <a:bodyPr wrap="square" lIns="0" tIns="0" rIns="0" bIns="0" rtlCol="0"/>
          <a:lstStyle/>
          <a:p>
            <a:endParaRPr sz="1349">
              <a:solidFill>
                <a:prstClr val="black"/>
              </a:solidFill>
            </a:endParaRPr>
          </a:p>
        </p:txBody>
      </p:sp>
      <p:sp>
        <p:nvSpPr>
          <p:cNvPr id="26" name="object 26"/>
          <p:cNvSpPr txBox="1"/>
          <p:nvPr/>
        </p:nvSpPr>
        <p:spPr>
          <a:xfrm>
            <a:off x="8714052" y="2069784"/>
            <a:ext cx="496252" cy="307777"/>
          </a:xfrm>
          <a:prstGeom prst="rect">
            <a:avLst/>
          </a:prstGeom>
        </p:spPr>
        <p:txBody>
          <a:bodyPr vert="horz" wrap="square" lIns="0" tIns="0" rIns="0" bIns="0" rtlCol="0">
            <a:spAutoFit/>
          </a:bodyPr>
          <a:lstStyle/>
          <a:p>
            <a:pPr algn="ctr">
              <a:lnSpc>
                <a:spcPts val="1433"/>
              </a:lnSpc>
            </a:pPr>
            <a:r>
              <a:rPr sz="1200" spc="-79" dirty="0">
                <a:solidFill>
                  <a:srgbClr val="FFFFFF"/>
                </a:solidFill>
                <a:latin typeface="Arial"/>
                <a:cs typeface="Arial"/>
              </a:rPr>
              <a:t>G</a:t>
            </a:r>
            <a:r>
              <a:rPr sz="1200" spc="-60" dirty="0">
                <a:solidFill>
                  <a:srgbClr val="FFFFFF"/>
                </a:solidFill>
                <a:latin typeface="Arial"/>
                <a:cs typeface="Arial"/>
              </a:rPr>
              <a:t>r</a:t>
            </a:r>
            <a:r>
              <a:rPr sz="1200" spc="-64" dirty="0">
                <a:solidFill>
                  <a:srgbClr val="FFFFFF"/>
                </a:solidFill>
                <a:latin typeface="Arial"/>
                <a:cs typeface="Arial"/>
              </a:rPr>
              <a:t>aphX</a:t>
            </a:r>
            <a:endParaRPr sz="1200">
              <a:solidFill>
                <a:prstClr val="black"/>
              </a:solidFill>
              <a:latin typeface="Arial"/>
              <a:cs typeface="Arial"/>
            </a:endParaRPr>
          </a:p>
          <a:p>
            <a:pPr marL="41910" algn="ctr">
              <a:lnSpc>
                <a:spcPts val="983"/>
              </a:lnSpc>
            </a:pPr>
            <a:r>
              <a:rPr sz="825" spc="-34" dirty="0">
                <a:solidFill>
                  <a:srgbClr val="FFFFFF"/>
                </a:solidFill>
                <a:latin typeface="Arial"/>
                <a:cs typeface="Arial"/>
              </a:rPr>
              <a:t>Graphing</a:t>
            </a:r>
            <a:endParaRPr sz="825">
              <a:solidFill>
                <a:prstClr val="black"/>
              </a:solidFill>
              <a:latin typeface="Arial"/>
              <a:cs typeface="Arial"/>
            </a:endParaRPr>
          </a:p>
        </p:txBody>
      </p:sp>
    </p:spTree>
    <p:extLst>
      <p:ext uri="{BB962C8B-B14F-4D97-AF65-F5344CB8AC3E}">
        <p14:creationId xmlns:p14="http://schemas.microsoft.com/office/powerpoint/2010/main" val="1493169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1801793" y="1058832"/>
            <a:ext cx="8576841" cy="410433"/>
          </a:xfrm>
          <a:prstGeom prst="rect">
            <a:avLst/>
          </a:prstGeom>
        </p:spPr>
        <p:txBody>
          <a:bodyPr vert="horz" wrap="square" lIns="0" tIns="0" rIns="0" bIns="0" numCol="1" rtlCol="0" anchor="ctr" anchorCtr="0" compatLnSpc="1">
            <a:prstTxWarp prst="textNoShape">
              <a:avLst/>
            </a:prstTxWarp>
            <a:spAutoFit/>
          </a:bodyPr>
          <a:lstStyle/>
          <a:p>
            <a:pPr marL="9525" algn="ctr"/>
            <a:r>
              <a:rPr spc="-4" dirty="0"/>
              <a:t>Spark Programming</a:t>
            </a:r>
            <a:r>
              <a:rPr spc="-15" dirty="0"/>
              <a:t> </a:t>
            </a:r>
            <a:r>
              <a:rPr spc="-4" dirty="0"/>
              <a:t>Languages</a:t>
            </a:r>
          </a:p>
        </p:txBody>
      </p:sp>
      <p:graphicFrame>
        <p:nvGraphicFramePr>
          <p:cNvPr id="11" name="Table 10"/>
          <p:cNvGraphicFramePr>
            <a:graphicFrameLocks noGrp="1"/>
          </p:cNvGraphicFramePr>
          <p:nvPr>
            <p:extLst/>
          </p:nvPr>
        </p:nvGraphicFramePr>
        <p:xfrm>
          <a:off x="2953473" y="2372812"/>
          <a:ext cx="6273478" cy="3287209"/>
        </p:xfrm>
        <a:graphic>
          <a:graphicData uri="http://schemas.openxmlformats.org/drawingml/2006/table">
            <a:tbl>
              <a:tblPr firstRow="1" bandRow="1">
                <a:tableStyleId>{5C22544A-7EE6-4342-B048-85BDC9FD1C3A}</a:tableStyleId>
              </a:tblPr>
              <a:tblGrid>
                <a:gridCol w="1693186"/>
                <a:gridCol w="1443552"/>
                <a:gridCol w="1568370"/>
                <a:gridCol w="1568370"/>
              </a:tblGrid>
              <a:tr h="702485">
                <a:tc>
                  <a:txBody>
                    <a:bodyPr/>
                    <a:lstStyle/>
                    <a:p>
                      <a:pPr marL="84455" algn="ctr">
                        <a:lnSpc>
                          <a:spcPct val="100000"/>
                        </a:lnSpc>
                        <a:spcBef>
                          <a:spcPts val="310"/>
                        </a:spcBef>
                      </a:pPr>
                      <a:r>
                        <a:rPr sz="1400" b="1" dirty="0">
                          <a:solidFill>
                            <a:srgbClr val="FFFFFF"/>
                          </a:solidFill>
                          <a:latin typeface="+mj-lt"/>
                          <a:cs typeface="Arial"/>
                        </a:rPr>
                        <a:t>Language</a:t>
                      </a:r>
                      <a:endParaRPr sz="1400" dirty="0">
                        <a:latin typeface="+mj-lt"/>
                        <a:cs typeface="Arial"/>
                      </a:endParaRPr>
                    </a:p>
                  </a:txBody>
                  <a:tcPr marL="0" marR="0" marT="0" marB="0" anchor="ctr"/>
                </a:tc>
                <a:tc>
                  <a:txBody>
                    <a:bodyPr/>
                    <a:lstStyle/>
                    <a:p>
                      <a:pPr marL="5080" algn="ctr">
                        <a:lnSpc>
                          <a:spcPct val="100000"/>
                        </a:lnSpc>
                        <a:spcBef>
                          <a:spcPts val="310"/>
                        </a:spcBef>
                      </a:pPr>
                      <a:r>
                        <a:rPr sz="1400" b="1" spc="-5" dirty="0">
                          <a:solidFill>
                            <a:srgbClr val="FFFFFF"/>
                          </a:solidFill>
                          <a:latin typeface="+mj-lt"/>
                          <a:cs typeface="Arial"/>
                        </a:rPr>
                        <a:t>2014</a:t>
                      </a:r>
                      <a:endParaRPr sz="1400" dirty="0">
                        <a:latin typeface="+mj-lt"/>
                        <a:cs typeface="Arial"/>
                      </a:endParaRPr>
                    </a:p>
                  </a:txBody>
                  <a:tcPr marL="0" marR="0" marT="0" marB="0" anchor="ctr"/>
                </a:tc>
                <a:tc>
                  <a:txBody>
                    <a:bodyPr/>
                    <a:lstStyle/>
                    <a:p>
                      <a:pPr marL="271145" algn="ctr">
                        <a:lnSpc>
                          <a:spcPct val="100000"/>
                        </a:lnSpc>
                        <a:spcBef>
                          <a:spcPts val="310"/>
                        </a:spcBef>
                      </a:pPr>
                      <a:r>
                        <a:rPr sz="1400" b="1" spc="-5" dirty="0">
                          <a:solidFill>
                            <a:srgbClr val="FFFFFF"/>
                          </a:solidFill>
                          <a:latin typeface="+mj-lt"/>
                          <a:cs typeface="Arial"/>
                        </a:rPr>
                        <a:t>2015</a:t>
                      </a:r>
                      <a:endParaRPr sz="1400" dirty="0">
                        <a:latin typeface="+mj-lt"/>
                        <a:cs typeface="Arial"/>
                      </a:endParaRPr>
                    </a:p>
                  </a:txBody>
                  <a:tcPr marL="0" marR="0" marT="0" marB="0" anchor="ctr"/>
                </a:tc>
                <a:tc>
                  <a:txBody>
                    <a:bodyPr/>
                    <a:lstStyle/>
                    <a:p>
                      <a:pPr algn="ctr"/>
                      <a:r>
                        <a:rPr lang="en-US" sz="1400" dirty="0" smtClean="0">
                          <a:latin typeface="+mj-lt"/>
                        </a:rPr>
                        <a:t>2016</a:t>
                      </a:r>
                      <a:endParaRPr lang="en-US" sz="1400" dirty="0">
                        <a:latin typeface="+mj-lt"/>
                      </a:endParaRPr>
                    </a:p>
                  </a:txBody>
                  <a:tcPr marL="68579" marR="68579" marT="34290" marB="34290" anchor="ctr"/>
                </a:tc>
              </a:tr>
              <a:tr h="627413">
                <a:tc>
                  <a:txBody>
                    <a:bodyPr/>
                    <a:lstStyle/>
                    <a:p>
                      <a:pPr marL="84455" algn="ctr">
                        <a:lnSpc>
                          <a:spcPct val="100000"/>
                        </a:lnSpc>
                        <a:spcBef>
                          <a:spcPts val="209"/>
                        </a:spcBef>
                      </a:pPr>
                      <a:r>
                        <a:rPr sz="1400" dirty="0">
                          <a:latin typeface="+mj-lt"/>
                          <a:cs typeface="Arial"/>
                        </a:rPr>
                        <a:t>Scala</a:t>
                      </a:r>
                    </a:p>
                  </a:txBody>
                  <a:tcPr marL="0" marR="0" marT="0" marB="0" anchor="ctr"/>
                </a:tc>
                <a:tc>
                  <a:txBody>
                    <a:bodyPr/>
                    <a:lstStyle/>
                    <a:p>
                      <a:pPr marL="5080" algn="ctr">
                        <a:lnSpc>
                          <a:spcPct val="100000"/>
                        </a:lnSpc>
                        <a:spcBef>
                          <a:spcPts val="209"/>
                        </a:spcBef>
                      </a:pPr>
                      <a:r>
                        <a:rPr sz="1400" spc="-5" dirty="0">
                          <a:latin typeface="+mj-lt"/>
                          <a:cs typeface="Arial"/>
                        </a:rPr>
                        <a:t>84%</a:t>
                      </a:r>
                      <a:endParaRPr sz="1400">
                        <a:latin typeface="+mj-lt"/>
                        <a:cs typeface="Arial"/>
                      </a:endParaRPr>
                    </a:p>
                  </a:txBody>
                  <a:tcPr marL="0" marR="0" marT="0" marB="0" anchor="ctr"/>
                </a:tc>
                <a:tc>
                  <a:txBody>
                    <a:bodyPr/>
                    <a:lstStyle/>
                    <a:p>
                      <a:pPr marL="296545" algn="ctr">
                        <a:lnSpc>
                          <a:spcPct val="100000"/>
                        </a:lnSpc>
                        <a:spcBef>
                          <a:spcPts val="209"/>
                        </a:spcBef>
                      </a:pPr>
                      <a:r>
                        <a:rPr sz="1400" spc="-5" dirty="0">
                          <a:latin typeface="+mj-lt"/>
                          <a:cs typeface="Arial"/>
                        </a:rPr>
                        <a:t>71%</a:t>
                      </a:r>
                      <a:endParaRPr sz="1400" dirty="0">
                        <a:latin typeface="+mj-lt"/>
                        <a:cs typeface="Arial"/>
                      </a:endParaRPr>
                    </a:p>
                  </a:txBody>
                  <a:tcPr marL="0" marR="0" marT="0" marB="0" anchor="ctr"/>
                </a:tc>
                <a:tc>
                  <a:txBody>
                    <a:bodyPr/>
                    <a:lstStyle/>
                    <a:p>
                      <a:pPr algn="ctr"/>
                      <a:r>
                        <a:rPr lang="en-US" sz="1400" dirty="0" smtClean="0">
                          <a:latin typeface="+mj-lt"/>
                        </a:rPr>
                        <a:t>65%</a:t>
                      </a:r>
                      <a:endParaRPr lang="en-US" sz="1400" dirty="0">
                        <a:latin typeface="+mj-lt"/>
                      </a:endParaRPr>
                    </a:p>
                  </a:txBody>
                  <a:tcPr marL="68579" marR="68579" marT="34290" marB="34290" anchor="ctr"/>
                </a:tc>
              </a:tr>
              <a:tr h="627413">
                <a:tc>
                  <a:txBody>
                    <a:bodyPr/>
                    <a:lstStyle/>
                    <a:p>
                      <a:pPr marL="84455" algn="ctr">
                        <a:lnSpc>
                          <a:spcPct val="100000"/>
                        </a:lnSpc>
                        <a:spcBef>
                          <a:spcPts val="309"/>
                        </a:spcBef>
                      </a:pPr>
                      <a:r>
                        <a:rPr sz="1400" dirty="0">
                          <a:latin typeface="+mj-lt"/>
                          <a:cs typeface="Arial"/>
                        </a:rPr>
                        <a:t>Java</a:t>
                      </a:r>
                    </a:p>
                  </a:txBody>
                  <a:tcPr marL="0" marR="0" marT="0" marB="0" anchor="ctr"/>
                </a:tc>
                <a:tc>
                  <a:txBody>
                    <a:bodyPr/>
                    <a:lstStyle/>
                    <a:p>
                      <a:pPr marL="5080" algn="ctr">
                        <a:lnSpc>
                          <a:spcPct val="100000"/>
                        </a:lnSpc>
                        <a:spcBef>
                          <a:spcPts val="309"/>
                        </a:spcBef>
                      </a:pPr>
                      <a:r>
                        <a:rPr sz="1400" spc="-5" dirty="0">
                          <a:latin typeface="+mj-lt"/>
                          <a:cs typeface="Arial"/>
                        </a:rPr>
                        <a:t>38%</a:t>
                      </a:r>
                      <a:endParaRPr sz="1400" dirty="0">
                        <a:latin typeface="+mj-lt"/>
                        <a:cs typeface="Arial"/>
                      </a:endParaRPr>
                    </a:p>
                  </a:txBody>
                  <a:tcPr marL="0" marR="0" marT="0" marB="0" anchor="ctr"/>
                </a:tc>
                <a:tc>
                  <a:txBody>
                    <a:bodyPr/>
                    <a:lstStyle/>
                    <a:p>
                      <a:pPr marL="296545" algn="ctr">
                        <a:lnSpc>
                          <a:spcPct val="100000"/>
                        </a:lnSpc>
                        <a:spcBef>
                          <a:spcPts val="309"/>
                        </a:spcBef>
                      </a:pPr>
                      <a:r>
                        <a:rPr sz="1400" spc="-5" dirty="0">
                          <a:latin typeface="+mj-lt"/>
                          <a:cs typeface="Arial"/>
                        </a:rPr>
                        <a:t>31%</a:t>
                      </a:r>
                      <a:endParaRPr sz="1400">
                        <a:latin typeface="+mj-lt"/>
                        <a:cs typeface="Arial"/>
                      </a:endParaRPr>
                    </a:p>
                  </a:txBody>
                  <a:tcPr marL="0" marR="0" marT="0" marB="0" anchor="ctr"/>
                </a:tc>
                <a:tc>
                  <a:txBody>
                    <a:bodyPr/>
                    <a:lstStyle/>
                    <a:p>
                      <a:pPr algn="ctr"/>
                      <a:r>
                        <a:rPr lang="en-US" sz="1400" dirty="0" smtClean="0">
                          <a:latin typeface="+mj-lt"/>
                        </a:rPr>
                        <a:t>29%</a:t>
                      </a:r>
                      <a:endParaRPr lang="en-US" sz="1400" dirty="0">
                        <a:latin typeface="+mj-lt"/>
                      </a:endParaRPr>
                    </a:p>
                  </a:txBody>
                  <a:tcPr marL="68579" marR="68579" marT="34290" marB="34290" anchor="ctr"/>
                </a:tc>
              </a:tr>
              <a:tr h="627413">
                <a:tc>
                  <a:txBody>
                    <a:bodyPr/>
                    <a:lstStyle/>
                    <a:p>
                      <a:pPr marL="84455" algn="ctr">
                        <a:lnSpc>
                          <a:spcPct val="100000"/>
                        </a:lnSpc>
                        <a:spcBef>
                          <a:spcPts val="309"/>
                        </a:spcBef>
                      </a:pPr>
                      <a:r>
                        <a:rPr sz="1400" dirty="0">
                          <a:latin typeface="+mj-lt"/>
                          <a:cs typeface="Arial"/>
                        </a:rPr>
                        <a:t>Python</a:t>
                      </a:r>
                    </a:p>
                  </a:txBody>
                  <a:tcPr marL="0" marR="0" marT="0" marB="0" anchor="ctr"/>
                </a:tc>
                <a:tc>
                  <a:txBody>
                    <a:bodyPr/>
                    <a:lstStyle/>
                    <a:p>
                      <a:pPr marL="5080" algn="ctr">
                        <a:lnSpc>
                          <a:spcPct val="100000"/>
                        </a:lnSpc>
                        <a:spcBef>
                          <a:spcPts val="309"/>
                        </a:spcBef>
                      </a:pPr>
                      <a:r>
                        <a:rPr sz="1400" spc="-5" dirty="0">
                          <a:latin typeface="+mj-lt"/>
                          <a:cs typeface="Arial"/>
                        </a:rPr>
                        <a:t>38%</a:t>
                      </a:r>
                      <a:endParaRPr sz="1400" dirty="0">
                        <a:latin typeface="+mj-lt"/>
                        <a:cs typeface="Arial"/>
                      </a:endParaRPr>
                    </a:p>
                  </a:txBody>
                  <a:tcPr marL="0" marR="0" marT="0" marB="0" anchor="ctr"/>
                </a:tc>
                <a:tc>
                  <a:txBody>
                    <a:bodyPr/>
                    <a:lstStyle/>
                    <a:p>
                      <a:pPr marL="296545" algn="ctr">
                        <a:lnSpc>
                          <a:spcPct val="100000"/>
                        </a:lnSpc>
                        <a:spcBef>
                          <a:spcPts val="309"/>
                        </a:spcBef>
                      </a:pPr>
                      <a:r>
                        <a:rPr sz="1400" spc="-5" dirty="0">
                          <a:latin typeface="+mj-lt"/>
                          <a:cs typeface="Arial"/>
                        </a:rPr>
                        <a:t>58%</a:t>
                      </a:r>
                      <a:endParaRPr sz="1400">
                        <a:latin typeface="+mj-lt"/>
                        <a:cs typeface="Arial"/>
                      </a:endParaRPr>
                    </a:p>
                  </a:txBody>
                  <a:tcPr marL="0" marR="0" marT="0" marB="0" anchor="ctr"/>
                </a:tc>
                <a:tc>
                  <a:txBody>
                    <a:bodyPr/>
                    <a:lstStyle/>
                    <a:p>
                      <a:pPr algn="ctr"/>
                      <a:r>
                        <a:rPr lang="en-US" sz="1400" dirty="0" smtClean="0">
                          <a:latin typeface="+mj-lt"/>
                        </a:rPr>
                        <a:t>62%</a:t>
                      </a:r>
                      <a:endParaRPr lang="en-US" sz="1400" dirty="0">
                        <a:latin typeface="+mj-lt"/>
                      </a:endParaRPr>
                    </a:p>
                  </a:txBody>
                  <a:tcPr marL="68579" marR="68579" marT="34290" marB="34290" anchor="ctr"/>
                </a:tc>
              </a:tr>
              <a:tr h="702485">
                <a:tc>
                  <a:txBody>
                    <a:bodyPr/>
                    <a:lstStyle/>
                    <a:p>
                      <a:pPr marL="84455" algn="ctr">
                        <a:lnSpc>
                          <a:spcPct val="100000"/>
                        </a:lnSpc>
                        <a:spcBef>
                          <a:spcPts val="309"/>
                        </a:spcBef>
                      </a:pPr>
                      <a:r>
                        <a:rPr sz="1400" dirty="0">
                          <a:latin typeface="+mj-lt"/>
                          <a:cs typeface="Arial"/>
                        </a:rPr>
                        <a:t>R</a:t>
                      </a:r>
                      <a:endParaRPr sz="1400">
                        <a:latin typeface="+mj-lt"/>
                        <a:cs typeface="Arial"/>
                      </a:endParaRPr>
                    </a:p>
                  </a:txBody>
                  <a:tcPr marL="0" marR="0" marT="0" marB="0" anchor="ctr"/>
                </a:tc>
                <a:tc>
                  <a:txBody>
                    <a:bodyPr/>
                    <a:lstStyle/>
                    <a:p>
                      <a:pPr marL="5080" algn="ctr">
                        <a:lnSpc>
                          <a:spcPct val="100000"/>
                        </a:lnSpc>
                        <a:spcBef>
                          <a:spcPts val="309"/>
                        </a:spcBef>
                      </a:pPr>
                      <a:r>
                        <a:rPr sz="1400" dirty="0">
                          <a:latin typeface="+mj-lt"/>
                          <a:cs typeface="Arial"/>
                        </a:rPr>
                        <a:t>unknown</a:t>
                      </a:r>
                    </a:p>
                  </a:txBody>
                  <a:tcPr marL="0" marR="0" marT="0" marB="0" anchor="ctr"/>
                </a:tc>
                <a:tc>
                  <a:txBody>
                    <a:bodyPr/>
                    <a:lstStyle/>
                    <a:p>
                      <a:pPr marL="296545" algn="ctr">
                        <a:lnSpc>
                          <a:spcPct val="100000"/>
                        </a:lnSpc>
                        <a:spcBef>
                          <a:spcPts val="309"/>
                        </a:spcBef>
                      </a:pPr>
                      <a:r>
                        <a:rPr sz="1400" spc="-5" dirty="0">
                          <a:latin typeface="+mj-lt"/>
                          <a:cs typeface="Arial"/>
                        </a:rPr>
                        <a:t>18%</a:t>
                      </a:r>
                      <a:endParaRPr sz="1400" dirty="0">
                        <a:latin typeface="+mj-lt"/>
                        <a:cs typeface="Arial"/>
                      </a:endParaRPr>
                    </a:p>
                  </a:txBody>
                  <a:tcPr marL="0" marR="0" marT="0" marB="0" anchor="ctr"/>
                </a:tc>
                <a:tc>
                  <a:txBody>
                    <a:bodyPr/>
                    <a:lstStyle/>
                    <a:p>
                      <a:pPr algn="ctr"/>
                      <a:r>
                        <a:rPr lang="en-US" sz="1400" dirty="0" smtClean="0">
                          <a:latin typeface="+mj-lt"/>
                        </a:rPr>
                        <a:t>20%</a:t>
                      </a:r>
                      <a:endParaRPr lang="en-US" sz="1400" dirty="0">
                        <a:latin typeface="+mj-lt"/>
                      </a:endParaRPr>
                    </a:p>
                  </a:txBody>
                  <a:tcPr marL="68579" marR="68579" marT="34290" marB="34290" anchor="ctr"/>
                </a:tc>
              </a:tr>
            </a:tbl>
          </a:graphicData>
        </a:graphic>
      </p:graphicFrame>
    </p:spTree>
    <p:extLst>
      <p:ext uri="{BB962C8B-B14F-4D97-AF65-F5344CB8AC3E}">
        <p14:creationId xmlns:p14="http://schemas.microsoft.com/office/powerpoint/2010/main" val="1244671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4209" name="Title 1"/>
          <p:cNvSpPr>
            <a:spLocks noGrp="1"/>
          </p:cNvSpPr>
          <p:nvPr>
            <p:ph type="title"/>
          </p:nvPr>
        </p:nvSpPr>
        <p:spPr>
          <a:xfrm>
            <a:off x="2326271" y="536086"/>
            <a:ext cx="6518108" cy="438559"/>
          </a:xfrm>
        </p:spPr>
        <p:txBody>
          <a:bodyPr>
            <a:normAutofit/>
          </a:bodyPr>
          <a:lstStyle/>
          <a:p>
            <a:pPr algn="ctr"/>
            <a:r>
              <a:rPr lang="en-US" altLang="en-US" dirty="0">
                <a:ea typeface="ＭＳ Ｐゴシック" charset="-128"/>
              </a:rPr>
              <a:t>IBM is all-in on Spark</a:t>
            </a:r>
          </a:p>
        </p:txBody>
      </p:sp>
      <p:grpSp>
        <p:nvGrpSpPr>
          <p:cNvPr id="94210" name="Group 18"/>
          <p:cNvGrpSpPr>
            <a:grpSpLocks/>
          </p:cNvGrpSpPr>
          <p:nvPr/>
        </p:nvGrpSpPr>
        <p:grpSpPr bwMode="auto">
          <a:xfrm>
            <a:off x="4698209" y="1490665"/>
            <a:ext cx="2774156" cy="2755106"/>
            <a:chOff x="2346828" y="1339156"/>
            <a:chExt cx="3779547" cy="3313377"/>
          </a:xfrm>
        </p:grpSpPr>
        <p:sp>
          <p:nvSpPr>
            <p:cNvPr id="4" name="Oval 3"/>
            <p:cNvSpPr/>
            <p:nvPr/>
          </p:nvSpPr>
          <p:spPr>
            <a:xfrm>
              <a:off x="2346828" y="1339156"/>
              <a:ext cx="3700063" cy="3313377"/>
            </a:xfrm>
            <a:prstGeom prst="ellipse">
              <a:avLst/>
            </a:prstGeom>
            <a:solidFill>
              <a:schemeClr val="bg1"/>
            </a:solid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sp>
          <p:nvSpPr>
            <p:cNvPr id="94225" name="Content Placeholder 7"/>
            <p:cNvSpPr txBox="1">
              <a:spLocks/>
            </p:cNvSpPr>
            <p:nvPr/>
          </p:nvSpPr>
          <p:spPr bwMode="auto">
            <a:xfrm>
              <a:off x="2384638" y="2325534"/>
              <a:ext cx="3741737" cy="167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a:solidFill>
                    <a:srgbClr val="000000"/>
                  </a:solidFill>
                  <a:latin typeface="HelvNeue for IBM Light" charset="0"/>
                </a:rPr>
                <a:t>Launch Spark Technology Cluster (STC), 300 engineers</a:t>
              </a:r>
            </a:p>
            <a:p>
              <a:pPr algn="ctr">
                <a:lnSpc>
                  <a:spcPct val="90000"/>
                </a:lnSpc>
                <a:spcBef>
                  <a:spcPts val="1257"/>
                </a:spcBef>
              </a:pPr>
              <a:r>
                <a:rPr lang="en-US" altLang="en-US" sz="1349">
                  <a:solidFill>
                    <a:srgbClr val="000000"/>
                  </a:solidFill>
                  <a:latin typeface="HelvNeue for IBM Light" charset="0"/>
                </a:rPr>
                <a:t>Open source SystemML</a:t>
              </a:r>
            </a:p>
            <a:p>
              <a:pPr algn="ctr">
                <a:lnSpc>
                  <a:spcPct val="90000"/>
                </a:lnSpc>
                <a:spcBef>
                  <a:spcPts val="1257"/>
                </a:spcBef>
              </a:pPr>
              <a:r>
                <a:rPr lang="en-US" altLang="en-US" sz="1349">
                  <a:solidFill>
                    <a:srgbClr val="000000"/>
                  </a:solidFill>
                  <a:latin typeface="HelvNeue for IBM Light" charset="0"/>
                </a:rPr>
                <a:t>Partner with databricks</a:t>
              </a:r>
            </a:p>
            <a:p>
              <a:pPr algn="ctr">
                <a:lnSpc>
                  <a:spcPct val="90000"/>
                </a:lnSpc>
                <a:spcBef>
                  <a:spcPts val="1257"/>
                </a:spcBef>
              </a:pPr>
              <a:endParaRPr lang="en-US" altLang="en-US" sz="1349">
                <a:solidFill>
                  <a:srgbClr val="5A5C5E"/>
                </a:solidFill>
                <a:latin typeface="HelvNeue for IBM Light" charset="0"/>
              </a:endParaRPr>
            </a:p>
          </p:txBody>
        </p:sp>
        <p:sp>
          <p:nvSpPr>
            <p:cNvPr id="94226" name="TextBox 19"/>
            <p:cNvSpPr txBox="1">
              <a:spLocks noChangeArrowheads="1"/>
            </p:cNvSpPr>
            <p:nvPr/>
          </p:nvSpPr>
          <p:spPr bwMode="auto">
            <a:xfrm>
              <a:off x="2749700" y="1810735"/>
              <a:ext cx="2947989" cy="3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Contribute to the Core</a:t>
              </a:r>
            </a:p>
          </p:txBody>
        </p:sp>
        <p:cxnSp>
          <p:nvCxnSpPr>
            <p:cNvPr id="7" name="Straight Connector 6"/>
            <p:cNvCxnSpPr/>
            <p:nvPr/>
          </p:nvCxnSpPr>
          <p:spPr>
            <a:xfrm>
              <a:off x="2778313" y="2224060"/>
              <a:ext cx="295875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4211" name="Group 12"/>
          <p:cNvGrpSpPr>
            <a:grpSpLocks/>
          </p:cNvGrpSpPr>
          <p:nvPr/>
        </p:nvGrpSpPr>
        <p:grpSpPr bwMode="auto">
          <a:xfrm>
            <a:off x="2707482" y="3033714"/>
            <a:ext cx="2756298" cy="2730103"/>
            <a:chOff x="352425" y="2751138"/>
            <a:chExt cx="4276725" cy="3808412"/>
          </a:xfrm>
        </p:grpSpPr>
        <p:sp>
          <p:nvSpPr>
            <p:cNvPr id="94220" name="TextBox 15"/>
            <p:cNvSpPr txBox="1">
              <a:spLocks noChangeArrowheads="1"/>
            </p:cNvSpPr>
            <p:nvPr/>
          </p:nvSpPr>
          <p:spPr bwMode="auto">
            <a:xfrm>
              <a:off x="996951" y="3295649"/>
              <a:ext cx="2876550" cy="450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Foster Community</a:t>
              </a:r>
            </a:p>
          </p:txBody>
        </p:sp>
        <p:sp>
          <p:nvSpPr>
            <p:cNvPr id="94221" name="Content Placeholder 7"/>
            <p:cNvSpPr txBox="1">
              <a:spLocks/>
            </p:cNvSpPr>
            <p:nvPr/>
          </p:nvSpPr>
          <p:spPr bwMode="auto">
            <a:xfrm>
              <a:off x="592138" y="3881881"/>
              <a:ext cx="3873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dirty="0">
                  <a:solidFill>
                    <a:srgbClr val="000000"/>
                  </a:solidFill>
                  <a:latin typeface="HelvNeue for IBM Light" charset="0"/>
                </a:rPr>
                <a:t>Educate 1M+ data scientists and engineers via online courses</a:t>
              </a:r>
            </a:p>
            <a:p>
              <a:pPr algn="ctr">
                <a:lnSpc>
                  <a:spcPct val="90000"/>
                </a:lnSpc>
                <a:spcBef>
                  <a:spcPts val="1257"/>
                </a:spcBef>
              </a:pPr>
              <a:r>
                <a:rPr lang="en-US" altLang="en-US" sz="1349" dirty="0">
                  <a:solidFill>
                    <a:srgbClr val="000000"/>
                  </a:solidFill>
                  <a:latin typeface="HelvNeue for IBM Light" charset="0"/>
                </a:rPr>
                <a:t>Sponsor </a:t>
              </a:r>
              <a:r>
                <a:rPr lang="en-US" altLang="en-US" sz="1349" dirty="0" err="1">
                  <a:solidFill>
                    <a:srgbClr val="000000"/>
                  </a:solidFill>
                  <a:latin typeface="HelvNeue for IBM Light" charset="0"/>
                </a:rPr>
                <a:t>AMPLab</a:t>
              </a:r>
              <a:r>
                <a:rPr lang="en-US" altLang="en-US" sz="1349" dirty="0">
                  <a:solidFill>
                    <a:srgbClr val="000000"/>
                  </a:solidFill>
                  <a:latin typeface="HelvNeue for IBM Light" charset="0"/>
                </a:rPr>
                <a:t>, creators and evangelists of Spark</a:t>
              </a:r>
              <a:endParaRPr lang="en-US" altLang="en-US" sz="1349" dirty="0">
                <a:solidFill>
                  <a:srgbClr val="5A5C5E"/>
                </a:solidFill>
                <a:latin typeface="HelvNeue for IBM Light" charset="0"/>
              </a:endParaRPr>
            </a:p>
          </p:txBody>
        </p:sp>
        <p:cxnSp>
          <p:nvCxnSpPr>
            <p:cNvPr id="11" name="Straight Connector 10"/>
            <p:cNvCxnSpPr/>
            <p:nvPr/>
          </p:nvCxnSpPr>
          <p:spPr>
            <a:xfrm>
              <a:off x="999014" y="3732722"/>
              <a:ext cx="295953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52425" y="2751138"/>
              <a:ext cx="4276725" cy="3808412"/>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grpSp>
      <p:grpSp>
        <p:nvGrpSpPr>
          <p:cNvPr id="94212" name="Group 17"/>
          <p:cNvGrpSpPr>
            <a:grpSpLocks/>
          </p:cNvGrpSpPr>
          <p:nvPr/>
        </p:nvGrpSpPr>
        <p:grpSpPr bwMode="auto">
          <a:xfrm>
            <a:off x="6682980" y="3015855"/>
            <a:ext cx="2752724" cy="2757487"/>
            <a:chOff x="7408863" y="2695575"/>
            <a:chExt cx="4402137" cy="3863975"/>
          </a:xfrm>
        </p:grpSpPr>
        <p:sp>
          <p:nvSpPr>
            <p:cNvPr id="94216" name="TextBox 20"/>
            <p:cNvSpPr txBox="1">
              <a:spLocks noChangeArrowheads="1"/>
            </p:cNvSpPr>
            <p:nvPr/>
          </p:nvSpPr>
          <p:spPr bwMode="auto">
            <a:xfrm>
              <a:off x="8076883" y="3243093"/>
              <a:ext cx="3156729" cy="45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Infuse the Portfolio</a:t>
              </a:r>
            </a:p>
          </p:txBody>
        </p:sp>
        <p:cxnSp>
          <p:nvCxnSpPr>
            <p:cNvPr id="15" name="Straight Connector 14"/>
            <p:cNvCxnSpPr/>
            <p:nvPr/>
          </p:nvCxnSpPr>
          <p:spPr>
            <a:xfrm>
              <a:off x="8168574" y="3679921"/>
              <a:ext cx="295887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4218" name="Content Placeholder 7"/>
            <p:cNvSpPr txBox="1">
              <a:spLocks/>
            </p:cNvSpPr>
            <p:nvPr/>
          </p:nvSpPr>
          <p:spPr bwMode="auto">
            <a:xfrm>
              <a:off x="7575550" y="3678409"/>
              <a:ext cx="40735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a:solidFill>
                    <a:srgbClr val="000000"/>
                  </a:solidFill>
                  <a:latin typeface="HelvNeue for IBM Light" charset="0"/>
                </a:rPr>
                <a:t>Integrate Spark throughout portfolio</a:t>
              </a:r>
            </a:p>
            <a:p>
              <a:pPr algn="ctr">
                <a:lnSpc>
                  <a:spcPct val="90000"/>
                </a:lnSpc>
                <a:spcBef>
                  <a:spcPts val="1257"/>
                </a:spcBef>
              </a:pPr>
              <a:r>
                <a:rPr lang="en-US" altLang="en-US" sz="1349">
                  <a:solidFill>
                    <a:srgbClr val="000000"/>
                  </a:solidFill>
                  <a:latin typeface="HelvNeue for IBM Light" charset="0"/>
                </a:rPr>
                <a:t>3,500 employees working on Spark-related topics</a:t>
              </a:r>
            </a:p>
            <a:p>
              <a:pPr algn="ctr">
                <a:lnSpc>
                  <a:spcPct val="90000"/>
                </a:lnSpc>
                <a:spcBef>
                  <a:spcPts val="1257"/>
                </a:spcBef>
              </a:pPr>
              <a:r>
                <a:rPr lang="en-US" altLang="en-US" sz="1349">
                  <a:solidFill>
                    <a:srgbClr val="000000"/>
                  </a:solidFill>
                  <a:latin typeface="HelvNeue for IBM Light" charset="0"/>
                </a:rPr>
                <a:t>Spark however customers want it – standalone, platform or products</a:t>
              </a:r>
              <a:endParaRPr lang="en-US" altLang="en-US" sz="1349">
                <a:solidFill>
                  <a:srgbClr val="5A5C5E"/>
                </a:solidFill>
                <a:latin typeface="HelvNeue for IBM Light" charset="0"/>
              </a:endParaRPr>
            </a:p>
          </p:txBody>
        </p:sp>
        <p:sp>
          <p:nvSpPr>
            <p:cNvPr id="17" name="Oval 16"/>
            <p:cNvSpPr/>
            <p:nvPr/>
          </p:nvSpPr>
          <p:spPr>
            <a:xfrm>
              <a:off x="7408863" y="2695575"/>
              <a:ext cx="4402137" cy="3863975"/>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grpSp>
      <p:grpSp>
        <p:nvGrpSpPr>
          <p:cNvPr id="94213" name="Group 21"/>
          <p:cNvGrpSpPr>
            <a:grpSpLocks/>
          </p:cNvGrpSpPr>
          <p:nvPr/>
        </p:nvGrpSpPr>
        <p:grpSpPr bwMode="auto">
          <a:xfrm>
            <a:off x="7341396" y="1281116"/>
            <a:ext cx="2105026" cy="1445387"/>
            <a:chOff x="8539163" y="677863"/>
            <a:chExt cx="2806700" cy="1927185"/>
          </a:xfrm>
        </p:grpSpPr>
        <p:sp>
          <p:nvSpPr>
            <p:cNvPr id="20" name="Rounded Rectangular Callout 19"/>
            <p:cNvSpPr/>
            <p:nvPr/>
          </p:nvSpPr>
          <p:spPr>
            <a:xfrm>
              <a:off x="8539163" y="677863"/>
              <a:ext cx="2806700" cy="1227138"/>
            </a:xfrm>
            <a:prstGeom prst="wedgeRoundRectCallout">
              <a:avLst>
                <a:gd name="adj1" fmla="val 23192"/>
                <a:gd name="adj2" fmla="val 60829"/>
                <a:gd name="adj3" fmla="val 1666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49">
                  <a:solidFill>
                    <a:srgbClr val="000000"/>
                  </a:solidFill>
                  <a:latin typeface="Helvetica"/>
                  <a:cs typeface="Helvetica"/>
                </a:rPr>
                <a:t>"It's like Spark just got blessed by the enterprise rabbi."</a:t>
              </a:r>
            </a:p>
          </p:txBody>
        </p:sp>
        <p:sp>
          <p:nvSpPr>
            <p:cNvPr id="94215" name="TextBox 28"/>
            <p:cNvSpPr txBox="1">
              <a:spLocks noChangeArrowheads="1"/>
            </p:cNvSpPr>
            <p:nvPr/>
          </p:nvSpPr>
          <p:spPr bwMode="auto">
            <a:xfrm>
              <a:off x="9498013" y="2051050"/>
              <a:ext cx="18064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en-US" sz="1050">
                  <a:solidFill>
                    <a:srgbClr val="000000"/>
                  </a:solidFill>
                  <a:latin typeface="Calibri" charset="0"/>
                </a:rPr>
                <a:t>Ben Horowitz,</a:t>
              </a:r>
            </a:p>
            <a:p>
              <a:r>
                <a:rPr lang="en-US" altLang="en-US" sz="1050">
                  <a:solidFill>
                    <a:srgbClr val="000000"/>
                  </a:solidFill>
                  <a:latin typeface="Calibri" charset="0"/>
                </a:rPr>
                <a:t>Andreessen Horowitz</a:t>
              </a:r>
            </a:p>
          </p:txBody>
        </p:sp>
      </p:grpSp>
    </p:spTree>
    <p:extLst>
      <p:ext uri="{BB962C8B-B14F-4D97-AF65-F5344CB8AC3E}">
        <p14:creationId xmlns:p14="http://schemas.microsoft.com/office/powerpoint/2010/main" val="1134629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232478" y="604062"/>
            <a:ext cx="5769659" cy="461665"/>
          </a:xfrm>
          <a:prstGeom prst="rect">
            <a:avLst/>
          </a:prstGeom>
        </p:spPr>
        <p:txBody>
          <a:bodyPr vert="horz" wrap="square" lIns="0" tIns="0" rIns="0" bIns="0" numCol="1" rtlCol="0" anchor="ctr" anchorCtr="0" compatLnSpc="1">
            <a:prstTxWarp prst="textNoShape">
              <a:avLst/>
            </a:prstTxWarp>
            <a:spAutoFit/>
          </a:bodyPr>
          <a:lstStyle/>
          <a:p>
            <a:pPr marL="9525"/>
            <a:r>
              <a:rPr sz="3000" spc="-4" dirty="0"/>
              <a:t>Spark</a:t>
            </a:r>
            <a:r>
              <a:rPr sz="3000" spc="-37" dirty="0"/>
              <a:t> </a:t>
            </a:r>
            <a:r>
              <a:rPr sz="3000" spc="-4" dirty="0"/>
              <a:t>Terminology</a:t>
            </a:r>
          </a:p>
        </p:txBody>
      </p:sp>
      <p:sp>
        <p:nvSpPr>
          <p:cNvPr id="4" name="object 4"/>
          <p:cNvSpPr txBox="1"/>
          <p:nvPr/>
        </p:nvSpPr>
        <p:spPr>
          <a:xfrm>
            <a:off x="1981201" y="1427893"/>
            <a:ext cx="8382001" cy="4757713"/>
          </a:xfrm>
          <a:prstGeom prst="rect">
            <a:avLst/>
          </a:prstGeom>
        </p:spPr>
        <p:txBody>
          <a:bodyPr vert="horz" wrap="square" lIns="0" tIns="0" rIns="0" bIns="0" rtlCol="0">
            <a:spAutoFit/>
          </a:bodyPr>
          <a:lstStyle/>
          <a:p>
            <a:pPr marL="9524">
              <a:tabLst>
                <a:tab pos="180970" algn="l"/>
              </a:tabLst>
            </a:pPr>
            <a:r>
              <a:rPr sz="1500" b="1" dirty="0">
                <a:solidFill>
                  <a:prstClr val="black"/>
                </a:solidFill>
                <a:cs typeface="Arial"/>
              </a:rPr>
              <a:t>Context</a:t>
            </a:r>
            <a:r>
              <a:rPr sz="1500" b="1" spc="-75" dirty="0">
                <a:solidFill>
                  <a:prstClr val="black"/>
                </a:solidFill>
                <a:cs typeface="Arial"/>
              </a:rPr>
              <a:t> </a:t>
            </a:r>
            <a:r>
              <a:rPr sz="1500" b="1" dirty="0">
                <a:solidFill>
                  <a:prstClr val="black"/>
                </a:solidFill>
                <a:cs typeface="Arial"/>
              </a:rPr>
              <a:t>(Connection):</a:t>
            </a:r>
            <a:endParaRPr sz="1500" dirty="0">
              <a:solidFill>
                <a:prstClr val="black"/>
              </a:solidFill>
              <a:cs typeface="Arial"/>
            </a:endParaRPr>
          </a:p>
          <a:p>
            <a:pPr marL="438139" marR="3810" lvl="1" indent="-171446">
              <a:lnSpc>
                <a:spcPct val="99500"/>
              </a:lnSpc>
              <a:spcBef>
                <a:spcPts val="7"/>
              </a:spcBef>
              <a:buFontTx/>
              <a:buChar char="–"/>
              <a:tabLst>
                <a:tab pos="438139" algn="l"/>
              </a:tabLst>
            </a:pPr>
            <a:r>
              <a:rPr sz="1500" dirty="0">
                <a:solidFill>
                  <a:prstClr val="black"/>
                </a:solidFill>
                <a:cs typeface="Arial"/>
              </a:rPr>
              <a:t>Represents a connection to the Spark cluster. The Application which initiated  the context can submit one or several jobs, sequentially or in parallel, batch</a:t>
            </a:r>
            <a:r>
              <a:rPr sz="1500" spc="-91" dirty="0">
                <a:solidFill>
                  <a:prstClr val="black"/>
                </a:solidFill>
                <a:cs typeface="Arial"/>
              </a:rPr>
              <a:t> </a:t>
            </a:r>
            <a:r>
              <a:rPr sz="1500" dirty="0">
                <a:solidFill>
                  <a:prstClr val="black"/>
                </a:solidFill>
                <a:cs typeface="Arial"/>
              </a:rPr>
              <a:t>or  interactively.</a:t>
            </a:r>
            <a:endParaRPr lang="en-US" sz="1500" dirty="0">
              <a:solidFill>
                <a:prstClr val="black"/>
              </a:solidFill>
              <a:cs typeface="Arial"/>
            </a:endParaRPr>
          </a:p>
          <a:p>
            <a:pPr marL="180970" indent="-171446">
              <a:lnSpc>
                <a:spcPts val="1756"/>
              </a:lnSpc>
              <a:buFont typeface="Arial"/>
              <a:buChar char="§"/>
              <a:tabLst>
                <a:tab pos="180970" algn="l"/>
              </a:tabLst>
            </a:pPr>
            <a:endParaRPr lang="en-US" sz="1500" dirty="0">
              <a:solidFill>
                <a:prstClr val="black"/>
              </a:solidFill>
              <a:cs typeface="Arial"/>
            </a:endParaRPr>
          </a:p>
          <a:p>
            <a:pPr marL="9524">
              <a:lnSpc>
                <a:spcPts val="1756"/>
              </a:lnSpc>
              <a:tabLst>
                <a:tab pos="180970" algn="l"/>
              </a:tabLst>
            </a:pPr>
            <a:r>
              <a:rPr sz="1500" b="1" dirty="0">
                <a:solidFill>
                  <a:prstClr val="black"/>
                </a:solidFill>
                <a:cs typeface="Arial"/>
              </a:rPr>
              <a:t>Driver (Coordinator</a:t>
            </a:r>
            <a:r>
              <a:rPr sz="1500" b="1" spc="-75" dirty="0">
                <a:solidFill>
                  <a:prstClr val="black"/>
                </a:solidFill>
                <a:cs typeface="Arial"/>
              </a:rPr>
              <a:t> </a:t>
            </a:r>
            <a:r>
              <a:rPr sz="1500" b="1" dirty="0">
                <a:solidFill>
                  <a:prstClr val="black"/>
                </a:solidFill>
                <a:cs typeface="Arial"/>
              </a:rPr>
              <a:t>agent)</a:t>
            </a:r>
            <a:endParaRPr sz="1500" dirty="0">
              <a:solidFill>
                <a:prstClr val="black"/>
              </a:solidFill>
              <a:cs typeface="Arial"/>
            </a:endParaRPr>
          </a:p>
          <a:p>
            <a:pPr marL="438139" marR="175256" lvl="1" indent="-171446">
              <a:lnSpc>
                <a:spcPts val="1650"/>
              </a:lnSpc>
              <a:spcBef>
                <a:spcPts val="30"/>
              </a:spcBef>
              <a:buFontTx/>
              <a:buChar char="–"/>
              <a:tabLst>
                <a:tab pos="438139" algn="l"/>
              </a:tabLst>
            </a:pPr>
            <a:r>
              <a:rPr sz="1500" dirty="0">
                <a:solidFill>
                  <a:prstClr val="black"/>
                </a:solidFill>
                <a:cs typeface="Arial"/>
              </a:rPr>
              <a:t>The program or process running the Spark context. Responsible for</a:t>
            </a:r>
            <a:r>
              <a:rPr sz="1500" spc="-79" dirty="0">
                <a:solidFill>
                  <a:prstClr val="black"/>
                </a:solidFill>
                <a:cs typeface="Arial"/>
              </a:rPr>
              <a:t> </a:t>
            </a:r>
            <a:r>
              <a:rPr sz="1500" dirty="0">
                <a:solidFill>
                  <a:prstClr val="black"/>
                </a:solidFill>
                <a:cs typeface="Arial"/>
              </a:rPr>
              <a:t>running  jobs over the cluster and converting the App into a set of</a:t>
            </a:r>
            <a:r>
              <a:rPr sz="1500" spc="-82" dirty="0">
                <a:solidFill>
                  <a:prstClr val="black"/>
                </a:solidFill>
                <a:cs typeface="Arial"/>
              </a:rPr>
              <a:t> </a:t>
            </a:r>
            <a:r>
              <a:rPr sz="1500" dirty="0">
                <a:solidFill>
                  <a:prstClr val="black"/>
                </a:solidFill>
                <a:cs typeface="Arial"/>
              </a:rPr>
              <a:t>tasks</a:t>
            </a:r>
            <a:endParaRPr lang="en-US" sz="1500" dirty="0">
              <a:solidFill>
                <a:prstClr val="black"/>
              </a:solidFill>
              <a:cs typeface="Arial"/>
            </a:endParaRPr>
          </a:p>
          <a:p>
            <a:pPr marL="438139" marR="175256" lvl="1" indent="-171446">
              <a:lnSpc>
                <a:spcPts val="1650"/>
              </a:lnSpc>
              <a:spcBef>
                <a:spcPts val="30"/>
              </a:spcBef>
              <a:buFontTx/>
              <a:buChar char="–"/>
              <a:tabLst>
                <a:tab pos="438139" algn="l"/>
              </a:tabLst>
            </a:pPr>
            <a:endParaRPr sz="1500" dirty="0">
              <a:solidFill>
                <a:prstClr val="black"/>
              </a:solidFill>
              <a:cs typeface="Arial"/>
            </a:endParaRPr>
          </a:p>
          <a:p>
            <a:pPr marL="9524">
              <a:lnSpc>
                <a:spcPts val="1770"/>
              </a:lnSpc>
              <a:tabLst>
                <a:tab pos="180970" algn="l"/>
              </a:tabLst>
            </a:pPr>
            <a:r>
              <a:rPr sz="1500" b="1" dirty="0">
                <a:solidFill>
                  <a:prstClr val="black"/>
                </a:solidFill>
                <a:cs typeface="Arial"/>
              </a:rPr>
              <a:t>Job (Query / Query</a:t>
            </a:r>
            <a:r>
              <a:rPr sz="1500" b="1" spc="-82" dirty="0">
                <a:solidFill>
                  <a:prstClr val="black"/>
                </a:solidFill>
                <a:cs typeface="Arial"/>
              </a:rPr>
              <a:t> </a:t>
            </a:r>
            <a:r>
              <a:rPr sz="1500" b="1" dirty="0">
                <a:solidFill>
                  <a:prstClr val="black"/>
                </a:solidFill>
                <a:cs typeface="Arial"/>
              </a:rPr>
              <a:t>plan):</a:t>
            </a:r>
            <a:endParaRPr sz="1500" dirty="0">
              <a:solidFill>
                <a:prstClr val="black"/>
              </a:solidFill>
              <a:cs typeface="Arial"/>
            </a:endParaRPr>
          </a:p>
          <a:p>
            <a:pPr marL="438139" marR="271456" lvl="1" indent="-171446">
              <a:lnSpc>
                <a:spcPct val="99500"/>
              </a:lnSpc>
              <a:spcBef>
                <a:spcPts val="7"/>
              </a:spcBef>
              <a:buFontTx/>
              <a:buChar char="–"/>
              <a:tabLst>
                <a:tab pos="438139" algn="l"/>
              </a:tabLst>
            </a:pPr>
            <a:r>
              <a:rPr sz="1500" dirty="0">
                <a:solidFill>
                  <a:prstClr val="black"/>
                </a:solidFill>
                <a:cs typeface="Arial"/>
              </a:rPr>
              <a:t>A piece of logic (code) which will take some input from HDFS (or the local filesystem), perform some computations (transformations and actions)</a:t>
            </a:r>
            <a:r>
              <a:rPr sz="1500" spc="-79" dirty="0">
                <a:solidFill>
                  <a:prstClr val="black"/>
                </a:solidFill>
                <a:cs typeface="Arial"/>
              </a:rPr>
              <a:t> </a:t>
            </a:r>
            <a:r>
              <a:rPr sz="1500" dirty="0">
                <a:solidFill>
                  <a:prstClr val="black"/>
                </a:solidFill>
                <a:cs typeface="Arial"/>
              </a:rPr>
              <a:t>and write some output</a:t>
            </a:r>
            <a:r>
              <a:rPr sz="1500" spc="-79" dirty="0">
                <a:solidFill>
                  <a:prstClr val="black"/>
                </a:solidFill>
                <a:cs typeface="Arial"/>
              </a:rPr>
              <a:t> </a:t>
            </a:r>
            <a:r>
              <a:rPr sz="1500" dirty="0">
                <a:solidFill>
                  <a:prstClr val="black"/>
                </a:solidFill>
                <a:cs typeface="Arial"/>
              </a:rPr>
              <a:t>back.</a:t>
            </a:r>
            <a:endParaRPr lang="en-US" sz="1500" dirty="0">
              <a:solidFill>
                <a:prstClr val="black"/>
              </a:solidFill>
              <a:cs typeface="Arial"/>
            </a:endParaRPr>
          </a:p>
          <a:p>
            <a:pPr marL="438139" marR="271456" lvl="1" indent="-171446">
              <a:lnSpc>
                <a:spcPct val="99500"/>
              </a:lnSpc>
              <a:spcBef>
                <a:spcPts val="7"/>
              </a:spcBef>
              <a:buFontTx/>
              <a:buChar char="–"/>
              <a:tabLst>
                <a:tab pos="438139" algn="l"/>
              </a:tabLst>
            </a:pPr>
            <a:endParaRPr sz="1500" dirty="0">
              <a:solidFill>
                <a:prstClr val="black"/>
              </a:solidFill>
              <a:cs typeface="Arial"/>
            </a:endParaRPr>
          </a:p>
          <a:p>
            <a:pPr marL="9524">
              <a:lnSpc>
                <a:spcPts val="1756"/>
              </a:lnSpc>
              <a:tabLst>
                <a:tab pos="180970" algn="l"/>
              </a:tabLst>
            </a:pPr>
            <a:r>
              <a:rPr sz="1500" b="1" dirty="0">
                <a:solidFill>
                  <a:prstClr val="black"/>
                </a:solidFill>
                <a:cs typeface="Arial"/>
              </a:rPr>
              <a:t>Stage</a:t>
            </a:r>
            <a:r>
              <a:rPr sz="1500" b="1" spc="-75" dirty="0">
                <a:solidFill>
                  <a:prstClr val="black"/>
                </a:solidFill>
                <a:cs typeface="Arial"/>
              </a:rPr>
              <a:t> </a:t>
            </a:r>
            <a:r>
              <a:rPr sz="1500" b="1" dirty="0">
                <a:solidFill>
                  <a:prstClr val="black"/>
                </a:solidFill>
                <a:cs typeface="Arial"/>
              </a:rPr>
              <a:t>(Subplan)</a:t>
            </a:r>
            <a:endParaRPr sz="1500" dirty="0">
              <a:solidFill>
                <a:prstClr val="black"/>
              </a:solidFill>
              <a:cs typeface="Arial"/>
            </a:endParaRPr>
          </a:p>
          <a:p>
            <a:pPr marL="438139" lvl="1" indent="-171446">
              <a:buFontTx/>
              <a:buChar char="–"/>
              <a:tabLst>
                <a:tab pos="438139" algn="l"/>
              </a:tabLst>
            </a:pPr>
            <a:r>
              <a:rPr sz="1500" dirty="0">
                <a:solidFill>
                  <a:prstClr val="black"/>
                </a:solidFill>
                <a:cs typeface="Arial"/>
              </a:rPr>
              <a:t>Jobs are divided into</a:t>
            </a:r>
            <a:r>
              <a:rPr sz="1500" spc="-75" dirty="0">
                <a:solidFill>
                  <a:prstClr val="black"/>
                </a:solidFill>
                <a:cs typeface="Arial"/>
              </a:rPr>
              <a:t> </a:t>
            </a:r>
            <a:r>
              <a:rPr sz="1500" dirty="0">
                <a:solidFill>
                  <a:prstClr val="black"/>
                </a:solidFill>
                <a:cs typeface="Arial"/>
              </a:rPr>
              <a:t>stages</a:t>
            </a:r>
            <a:endParaRPr lang="en-US" sz="1500" dirty="0">
              <a:solidFill>
                <a:prstClr val="black"/>
              </a:solidFill>
              <a:cs typeface="Arial"/>
            </a:endParaRPr>
          </a:p>
          <a:p>
            <a:pPr marL="438139" lvl="1" indent="-171446">
              <a:buFontTx/>
              <a:buChar char="–"/>
              <a:tabLst>
                <a:tab pos="438139" algn="l"/>
              </a:tabLst>
            </a:pPr>
            <a:endParaRPr sz="1500" dirty="0">
              <a:solidFill>
                <a:prstClr val="black"/>
              </a:solidFill>
              <a:cs typeface="Arial"/>
            </a:endParaRPr>
          </a:p>
          <a:p>
            <a:pPr marL="9524">
              <a:spcBef>
                <a:spcPts val="30"/>
              </a:spcBef>
              <a:tabLst>
                <a:tab pos="180970" algn="l"/>
              </a:tabLst>
            </a:pPr>
            <a:r>
              <a:rPr sz="1500" b="1" dirty="0">
                <a:solidFill>
                  <a:prstClr val="black"/>
                </a:solidFill>
                <a:cs typeface="Arial"/>
              </a:rPr>
              <a:t>Tasks (Sub</a:t>
            </a:r>
            <a:r>
              <a:rPr sz="1500" b="1" spc="-79" dirty="0">
                <a:solidFill>
                  <a:prstClr val="black"/>
                </a:solidFill>
                <a:cs typeface="Arial"/>
              </a:rPr>
              <a:t> </a:t>
            </a:r>
            <a:r>
              <a:rPr sz="1500" b="1" dirty="0">
                <a:solidFill>
                  <a:prstClr val="black"/>
                </a:solidFill>
                <a:cs typeface="Arial"/>
              </a:rPr>
              <a:t>section)</a:t>
            </a:r>
            <a:endParaRPr sz="1500" dirty="0">
              <a:solidFill>
                <a:prstClr val="black"/>
              </a:solidFill>
              <a:cs typeface="Arial"/>
            </a:endParaRPr>
          </a:p>
          <a:p>
            <a:pPr marL="438139" marR="99058" lvl="1" indent="-171446">
              <a:lnSpc>
                <a:spcPts val="1650"/>
              </a:lnSpc>
              <a:spcBef>
                <a:spcPts val="30"/>
              </a:spcBef>
              <a:buFontTx/>
              <a:buChar char="–"/>
              <a:tabLst>
                <a:tab pos="438139" algn="l"/>
              </a:tabLst>
            </a:pPr>
            <a:r>
              <a:rPr sz="1500" dirty="0">
                <a:solidFill>
                  <a:prstClr val="black"/>
                </a:solidFill>
                <a:cs typeface="Arial"/>
              </a:rPr>
              <a:t>Each stage is made up of tasks. One task is</a:t>
            </a:r>
            <a:r>
              <a:rPr sz="1500" spc="-85" dirty="0">
                <a:solidFill>
                  <a:prstClr val="black"/>
                </a:solidFill>
                <a:cs typeface="Arial"/>
              </a:rPr>
              <a:t> </a:t>
            </a:r>
            <a:r>
              <a:rPr sz="1500" dirty="0">
                <a:solidFill>
                  <a:prstClr val="black"/>
                </a:solidFill>
                <a:cs typeface="Arial"/>
              </a:rPr>
              <a:t>executed on one partition (of data) by one</a:t>
            </a:r>
            <a:r>
              <a:rPr sz="1500" spc="-79" dirty="0">
                <a:solidFill>
                  <a:prstClr val="black"/>
                </a:solidFill>
                <a:cs typeface="Arial"/>
              </a:rPr>
              <a:t> </a:t>
            </a:r>
            <a:r>
              <a:rPr sz="1500" dirty="0">
                <a:solidFill>
                  <a:prstClr val="black"/>
                </a:solidFill>
                <a:cs typeface="Arial"/>
              </a:rPr>
              <a:t>executor</a:t>
            </a:r>
            <a:endParaRPr lang="en-US" sz="1500" dirty="0">
              <a:solidFill>
                <a:prstClr val="black"/>
              </a:solidFill>
              <a:cs typeface="Arial"/>
            </a:endParaRPr>
          </a:p>
          <a:p>
            <a:pPr marL="438139" marR="99058" lvl="1" indent="-171446">
              <a:lnSpc>
                <a:spcPts val="1650"/>
              </a:lnSpc>
              <a:spcBef>
                <a:spcPts val="30"/>
              </a:spcBef>
              <a:buFontTx/>
              <a:buChar char="–"/>
              <a:tabLst>
                <a:tab pos="438139" algn="l"/>
              </a:tabLst>
            </a:pPr>
            <a:endParaRPr sz="1500" dirty="0">
              <a:solidFill>
                <a:prstClr val="black"/>
              </a:solidFill>
              <a:cs typeface="Arial"/>
            </a:endParaRPr>
          </a:p>
          <a:p>
            <a:pPr marL="9524">
              <a:lnSpc>
                <a:spcPts val="1695"/>
              </a:lnSpc>
              <a:tabLst>
                <a:tab pos="180970" algn="l"/>
              </a:tabLst>
            </a:pPr>
            <a:r>
              <a:rPr sz="1500" b="1" dirty="0">
                <a:solidFill>
                  <a:prstClr val="black"/>
                </a:solidFill>
                <a:cs typeface="Arial"/>
              </a:rPr>
              <a:t>Executor (Sub</a:t>
            </a:r>
            <a:r>
              <a:rPr sz="1500" b="1" spc="-79" dirty="0">
                <a:solidFill>
                  <a:prstClr val="black"/>
                </a:solidFill>
                <a:cs typeface="Arial"/>
              </a:rPr>
              <a:t> </a:t>
            </a:r>
            <a:r>
              <a:rPr sz="1500" b="1" dirty="0">
                <a:solidFill>
                  <a:prstClr val="black"/>
                </a:solidFill>
                <a:cs typeface="Arial"/>
              </a:rPr>
              <a:t>agent)</a:t>
            </a:r>
            <a:endParaRPr sz="1500" dirty="0">
              <a:solidFill>
                <a:prstClr val="black"/>
              </a:solidFill>
              <a:cs typeface="Arial"/>
            </a:endParaRPr>
          </a:p>
          <a:p>
            <a:pPr marL="438139" lvl="1" indent="-171446">
              <a:buFontTx/>
              <a:buChar char="–"/>
              <a:tabLst>
                <a:tab pos="438139" algn="l"/>
              </a:tabLst>
            </a:pPr>
            <a:r>
              <a:rPr sz="1500" dirty="0">
                <a:solidFill>
                  <a:prstClr val="black"/>
                </a:solidFill>
                <a:cs typeface="Arial"/>
              </a:rPr>
              <a:t>The process responsible for executing a task on a worker</a:t>
            </a:r>
            <a:r>
              <a:rPr sz="1500" spc="-75" dirty="0">
                <a:solidFill>
                  <a:prstClr val="black"/>
                </a:solidFill>
                <a:cs typeface="Arial"/>
              </a:rPr>
              <a:t> </a:t>
            </a:r>
            <a:r>
              <a:rPr sz="1500" dirty="0">
                <a:solidFill>
                  <a:prstClr val="black"/>
                </a:solidFill>
                <a:cs typeface="Arial"/>
              </a:rPr>
              <a:t>node</a:t>
            </a:r>
          </a:p>
        </p:txBody>
      </p:sp>
    </p:spTree>
    <p:extLst>
      <p:ext uri="{BB962C8B-B14F-4D97-AF65-F5344CB8AC3E}">
        <p14:creationId xmlns:p14="http://schemas.microsoft.com/office/powerpoint/2010/main" val="377452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1859667" y="649116"/>
            <a:ext cx="8569171" cy="410433"/>
          </a:xfrm>
          <a:prstGeom prst="rect">
            <a:avLst/>
          </a:prstGeom>
        </p:spPr>
        <p:txBody>
          <a:bodyPr vert="horz" wrap="square" lIns="0" tIns="0" rIns="0" bIns="0" numCol="1" rtlCol="0" anchor="ctr" anchorCtr="0" compatLnSpc="1">
            <a:prstTxWarp prst="textNoShape">
              <a:avLst/>
            </a:prstTxWarp>
            <a:spAutoFit/>
          </a:bodyPr>
          <a:lstStyle/>
          <a:p>
            <a:pPr marL="9525" algn="ctr"/>
            <a:r>
              <a:rPr spc="-4" dirty="0"/>
              <a:t>Spark</a:t>
            </a:r>
            <a:r>
              <a:rPr spc="-23" dirty="0"/>
              <a:t> </a:t>
            </a:r>
            <a:r>
              <a:rPr spc="-4" dirty="0"/>
              <a:t>Architecture</a:t>
            </a:r>
          </a:p>
        </p:txBody>
      </p:sp>
      <p:sp>
        <p:nvSpPr>
          <p:cNvPr id="4" name="object 4"/>
          <p:cNvSpPr/>
          <p:nvPr/>
        </p:nvSpPr>
        <p:spPr>
          <a:xfrm>
            <a:off x="2790828" y="2637234"/>
            <a:ext cx="6641306" cy="2765822"/>
          </a:xfrm>
          <a:prstGeom prst="rect">
            <a:avLst/>
          </a:prstGeom>
          <a:blipFill>
            <a:blip r:embed="rId3" cstate="print"/>
            <a:stretch>
              <a:fillRect/>
            </a:stretch>
          </a:blipFill>
        </p:spPr>
        <p:txBody>
          <a:bodyPr wrap="square" lIns="0" tIns="0" rIns="0" bIns="0" rtlCol="0"/>
          <a:lstStyle/>
          <a:p>
            <a:endParaRPr sz="1349">
              <a:solidFill>
                <a:prstClr val="black"/>
              </a:solidFill>
            </a:endParaRPr>
          </a:p>
        </p:txBody>
      </p:sp>
      <p:sp>
        <p:nvSpPr>
          <p:cNvPr id="5" name="object 5"/>
          <p:cNvSpPr/>
          <p:nvPr/>
        </p:nvSpPr>
        <p:spPr>
          <a:xfrm>
            <a:off x="6072525" y="2384824"/>
            <a:ext cx="5715" cy="318135"/>
          </a:xfrm>
          <a:custGeom>
            <a:avLst/>
            <a:gdLst/>
            <a:ahLst/>
            <a:cxnLst/>
            <a:rect l="l" t="t" r="r" b="b"/>
            <a:pathLst>
              <a:path w="7620" h="424180">
                <a:moveTo>
                  <a:pt x="7489" y="0"/>
                </a:moveTo>
                <a:lnTo>
                  <a:pt x="0" y="423865"/>
                </a:lnTo>
              </a:path>
            </a:pathLst>
          </a:custGeom>
          <a:ln w="25399">
            <a:solidFill>
              <a:srgbClr val="000000"/>
            </a:solidFill>
          </a:ln>
        </p:spPr>
        <p:txBody>
          <a:bodyPr wrap="square" lIns="0" tIns="0" rIns="0" bIns="0" rtlCol="0"/>
          <a:lstStyle/>
          <a:p>
            <a:endParaRPr sz="1349">
              <a:solidFill>
                <a:prstClr val="black"/>
              </a:solidFill>
            </a:endParaRPr>
          </a:p>
        </p:txBody>
      </p:sp>
      <p:sp>
        <p:nvSpPr>
          <p:cNvPr id="6" name="object 6"/>
          <p:cNvSpPr/>
          <p:nvPr/>
        </p:nvSpPr>
        <p:spPr>
          <a:xfrm>
            <a:off x="6026249" y="2625691"/>
            <a:ext cx="95249" cy="96202"/>
          </a:xfrm>
          <a:custGeom>
            <a:avLst/>
            <a:gdLst/>
            <a:ahLst/>
            <a:cxnLst/>
            <a:rect l="l" t="t" r="r" b="b"/>
            <a:pathLst>
              <a:path w="127000" h="128269">
                <a:moveTo>
                  <a:pt x="0" y="0"/>
                </a:moveTo>
                <a:lnTo>
                  <a:pt x="61252" y="128104"/>
                </a:lnTo>
                <a:lnTo>
                  <a:pt x="101044" y="51917"/>
                </a:lnTo>
                <a:lnTo>
                  <a:pt x="62598" y="51917"/>
                </a:lnTo>
                <a:lnTo>
                  <a:pt x="0" y="0"/>
                </a:lnTo>
                <a:close/>
              </a:path>
              <a:path w="127000" h="128269">
                <a:moveTo>
                  <a:pt x="126987" y="2247"/>
                </a:moveTo>
                <a:lnTo>
                  <a:pt x="62598" y="51917"/>
                </a:lnTo>
                <a:lnTo>
                  <a:pt x="101044" y="51917"/>
                </a:lnTo>
                <a:lnTo>
                  <a:pt x="126987" y="2247"/>
                </a:lnTo>
                <a:close/>
              </a:path>
            </a:pathLst>
          </a:custGeom>
          <a:solidFill>
            <a:srgbClr val="000000"/>
          </a:solidFill>
        </p:spPr>
        <p:txBody>
          <a:bodyPr wrap="square" lIns="0" tIns="0" rIns="0" bIns="0" rtlCol="0"/>
          <a:lstStyle/>
          <a:p>
            <a:endParaRPr sz="1349">
              <a:solidFill>
                <a:prstClr val="black"/>
              </a:solidFill>
            </a:endParaRPr>
          </a:p>
        </p:txBody>
      </p:sp>
      <p:sp>
        <p:nvSpPr>
          <p:cNvPr id="7" name="object 7"/>
          <p:cNvSpPr txBox="1"/>
          <p:nvPr/>
        </p:nvSpPr>
        <p:spPr>
          <a:xfrm>
            <a:off x="5457828" y="1868091"/>
            <a:ext cx="1239679" cy="311624"/>
          </a:xfrm>
          <a:prstGeom prst="rect">
            <a:avLst/>
          </a:prstGeom>
          <a:ln w="12699">
            <a:solidFill>
              <a:srgbClr val="000000"/>
            </a:solidFill>
          </a:ln>
        </p:spPr>
        <p:txBody>
          <a:bodyPr vert="horz" wrap="square" lIns="0" tIns="125730" rIns="0" bIns="0" rtlCol="0">
            <a:spAutoFit/>
          </a:bodyPr>
          <a:lstStyle/>
          <a:p>
            <a:pPr marL="256693">
              <a:spcBef>
                <a:spcPts val="990"/>
              </a:spcBef>
            </a:pPr>
            <a:r>
              <a:rPr sz="1200" dirty="0">
                <a:solidFill>
                  <a:prstClr val="black"/>
                </a:solidFill>
                <a:latin typeface="Arial"/>
                <a:cs typeface="Arial"/>
              </a:rPr>
              <a:t>Application</a:t>
            </a:r>
          </a:p>
        </p:txBody>
      </p:sp>
    </p:spTree>
    <p:extLst>
      <p:ext uri="{BB962C8B-B14F-4D97-AF65-F5344CB8AC3E}">
        <p14:creationId xmlns:p14="http://schemas.microsoft.com/office/powerpoint/2010/main" val="183131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object 5"/>
          <p:cNvSpPr/>
          <p:nvPr/>
        </p:nvSpPr>
        <p:spPr>
          <a:xfrm>
            <a:off x="2821783" y="4110042"/>
            <a:ext cx="540544" cy="253841"/>
          </a:xfrm>
          <a:custGeom>
            <a:avLst/>
            <a:gdLst/>
            <a:ahLst/>
            <a:cxnLst/>
            <a:rect l="l" t="t" r="r" b="b"/>
            <a:pathLst>
              <a:path w="720725" h="338454">
                <a:moveTo>
                  <a:pt x="0" y="338137"/>
                </a:moveTo>
                <a:lnTo>
                  <a:pt x="720725" y="338137"/>
                </a:lnTo>
                <a:lnTo>
                  <a:pt x="720725" y="0"/>
                </a:lnTo>
                <a:lnTo>
                  <a:pt x="0" y="0"/>
                </a:lnTo>
                <a:lnTo>
                  <a:pt x="0" y="338137"/>
                </a:lnTo>
                <a:close/>
              </a:path>
            </a:pathLst>
          </a:custGeom>
          <a:solidFill>
            <a:srgbClr val="000000"/>
          </a:solidFill>
        </p:spPr>
        <p:txBody>
          <a:bodyPr wrap="square" lIns="0" tIns="0" rIns="0" bIns="0" rtlCol="0"/>
          <a:lstStyle/>
          <a:p>
            <a:endParaRPr sz="1349">
              <a:solidFill>
                <a:prstClr val="black"/>
              </a:solidFill>
            </a:endParaRPr>
          </a:p>
        </p:txBody>
      </p:sp>
      <p:sp>
        <p:nvSpPr>
          <p:cNvPr id="6" name="object 6"/>
          <p:cNvSpPr/>
          <p:nvPr/>
        </p:nvSpPr>
        <p:spPr>
          <a:xfrm>
            <a:off x="2821783" y="4110042"/>
            <a:ext cx="540544" cy="253841"/>
          </a:xfrm>
          <a:custGeom>
            <a:avLst/>
            <a:gdLst/>
            <a:ahLst/>
            <a:cxnLst/>
            <a:rect l="l" t="t" r="r" b="b"/>
            <a:pathLst>
              <a:path w="720725" h="338454">
                <a:moveTo>
                  <a:pt x="0" y="0"/>
                </a:moveTo>
                <a:lnTo>
                  <a:pt x="720724" y="0"/>
                </a:lnTo>
                <a:lnTo>
                  <a:pt x="720724" y="338137"/>
                </a:lnTo>
                <a:lnTo>
                  <a:pt x="0" y="3381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7" name="object 7"/>
          <p:cNvSpPr/>
          <p:nvPr/>
        </p:nvSpPr>
        <p:spPr>
          <a:xfrm>
            <a:off x="2769396" y="4171952"/>
            <a:ext cx="540544" cy="253841"/>
          </a:xfrm>
          <a:custGeom>
            <a:avLst/>
            <a:gdLst/>
            <a:ahLst/>
            <a:cxnLst/>
            <a:rect l="l" t="t" r="r" b="b"/>
            <a:pathLst>
              <a:path w="720725" h="338454">
                <a:moveTo>
                  <a:pt x="0" y="338138"/>
                </a:moveTo>
                <a:lnTo>
                  <a:pt x="720725" y="338138"/>
                </a:lnTo>
                <a:lnTo>
                  <a:pt x="720725" y="0"/>
                </a:lnTo>
                <a:lnTo>
                  <a:pt x="0" y="0"/>
                </a:lnTo>
                <a:lnTo>
                  <a:pt x="0" y="338138"/>
                </a:lnTo>
                <a:close/>
              </a:path>
            </a:pathLst>
          </a:custGeom>
          <a:solidFill>
            <a:srgbClr val="B8B8B8"/>
          </a:solidFill>
        </p:spPr>
        <p:txBody>
          <a:bodyPr wrap="square" lIns="0" tIns="0" rIns="0" bIns="0" rtlCol="0"/>
          <a:lstStyle/>
          <a:p>
            <a:endParaRPr sz="1349">
              <a:solidFill>
                <a:prstClr val="black"/>
              </a:solidFill>
            </a:endParaRPr>
          </a:p>
        </p:txBody>
      </p:sp>
      <p:sp>
        <p:nvSpPr>
          <p:cNvPr id="8" name="object 8"/>
          <p:cNvSpPr/>
          <p:nvPr/>
        </p:nvSpPr>
        <p:spPr>
          <a:xfrm>
            <a:off x="2769396" y="4171954"/>
            <a:ext cx="540544" cy="253841"/>
          </a:xfrm>
          <a:custGeom>
            <a:avLst/>
            <a:gdLst/>
            <a:ahLst/>
            <a:cxnLst/>
            <a:rect l="l" t="t" r="r" b="b"/>
            <a:pathLst>
              <a:path w="720725" h="338454">
                <a:moveTo>
                  <a:pt x="0" y="0"/>
                </a:moveTo>
                <a:lnTo>
                  <a:pt x="720724" y="0"/>
                </a:lnTo>
                <a:lnTo>
                  <a:pt x="720724" y="338137"/>
                </a:lnTo>
                <a:lnTo>
                  <a:pt x="0" y="3381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9" name="object 9"/>
          <p:cNvSpPr/>
          <p:nvPr/>
        </p:nvSpPr>
        <p:spPr>
          <a:xfrm>
            <a:off x="3912397" y="3865960"/>
            <a:ext cx="1196817" cy="576262"/>
          </a:xfrm>
          <a:custGeom>
            <a:avLst/>
            <a:gdLst/>
            <a:ahLst/>
            <a:cxnLst/>
            <a:rect l="l" t="t" r="r" b="b"/>
            <a:pathLst>
              <a:path w="1595754" h="768350">
                <a:moveTo>
                  <a:pt x="0" y="768350"/>
                </a:moveTo>
                <a:lnTo>
                  <a:pt x="1595437" y="768350"/>
                </a:lnTo>
                <a:lnTo>
                  <a:pt x="1595437" y="0"/>
                </a:lnTo>
                <a:lnTo>
                  <a:pt x="0" y="0"/>
                </a:lnTo>
                <a:lnTo>
                  <a:pt x="0" y="768350"/>
                </a:lnTo>
                <a:close/>
              </a:path>
            </a:pathLst>
          </a:custGeom>
          <a:solidFill>
            <a:srgbClr val="000000"/>
          </a:solidFill>
        </p:spPr>
        <p:txBody>
          <a:bodyPr wrap="square" lIns="0" tIns="0" rIns="0" bIns="0" rtlCol="0"/>
          <a:lstStyle/>
          <a:p>
            <a:endParaRPr sz="1349">
              <a:solidFill>
                <a:prstClr val="black"/>
              </a:solidFill>
            </a:endParaRPr>
          </a:p>
        </p:txBody>
      </p:sp>
      <p:sp>
        <p:nvSpPr>
          <p:cNvPr id="10" name="object 10"/>
          <p:cNvSpPr/>
          <p:nvPr/>
        </p:nvSpPr>
        <p:spPr>
          <a:xfrm>
            <a:off x="3912397" y="3865960"/>
            <a:ext cx="1196817" cy="576262"/>
          </a:xfrm>
          <a:custGeom>
            <a:avLst/>
            <a:gdLst/>
            <a:ahLst/>
            <a:cxnLst/>
            <a:rect l="l" t="t" r="r" b="b"/>
            <a:pathLst>
              <a:path w="1595754" h="768350">
                <a:moveTo>
                  <a:pt x="0" y="0"/>
                </a:moveTo>
                <a:lnTo>
                  <a:pt x="1595438" y="0"/>
                </a:lnTo>
                <a:lnTo>
                  <a:pt x="1595438" y="768349"/>
                </a:lnTo>
                <a:lnTo>
                  <a:pt x="0" y="7683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1" name="object 11"/>
          <p:cNvSpPr/>
          <p:nvPr/>
        </p:nvSpPr>
        <p:spPr>
          <a:xfrm>
            <a:off x="3830241" y="3949304"/>
            <a:ext cx="1195388" cy="576262"/>
          </a:xfrm>
          <a:custGeom>
            <a:avLst/>
            <a:gdLst/>
            <a:ahLst/>
            <a:cxnLst/>
            <a:rect l="l" t="t" r="r" b="b"/>
            <a:pathLst>
              <a:path w="1593850" h="768350">
                <a:moveTo>
                  <a:pt x="0" y="768348"/>
                </a:moveTo>
                <a:lnTo>
                  <a:pt x="1593850" y="768348"/>
                </a:lnTo>
                <a:lnTo>
                  <a:pt x="1593850" y="0"/>
                </a:lnTo>
                <a:lnTo>
                  <a:pt x="0" y="0"/>
                </a:lnTo>
                <a:lnTo>
                  <a:pt x="0" y="768348"/>
                </a:lnTo>
                <a:close/>
              </a:path>
            </a:pathLst>
          </a:custGeom>
          <a:solidFill>
            <a:srgbClr val="B8B8B8"/>
          </a:solidFill>
        </p:spPr>
        <p:txBody>
          <a:bodyPr wrap="square" lIns="0" tIns="0" rIns="0" bIns="0" rtlCol="0"/>
          <a:lstStyle/>
          <a:p>
            <a:endParaRPr sz="1349">
              <a:solidFill>
                <a:prstClr val="black"/>
              </a:solidFill>
            </a:endParaRPr>
          </a:p>
        </p:txBody>
      </p:sp>
      <p:sp>
        <p:nvSpPr>
          <p:cNvPr id="12" name="object 12"/>
          <p:cNvSpPr/>
          <p:nvPr/>
        </p:nvSpPr>
        <p:spPr>
          <a:xfrm>
            <a:off x="3830241" y="3949303"/>
            <a:ext cx="1195388" cy="576262"/>
          </a:xfrm>
          <a:custGeom>
            <a:avLst/>
            <a:gdLst/>
            <a:ahLst/>
            <a:cxnLst/>
            <a:rect l="l" t="t" r="r" b="b"/>
            <a:pathLst>
              <a:path w="1593850" h="768350">
                <a:moveTo>
                  <a:pt x="0" y="0"/>
                </a:moveTo>
                <a:lnTo>
                  <a:pt x="1593848" y="0"/>
                </a:lnTo>
                <a:lnTo>
                  <a:pt x="1593848" y="768349"/>
                </a:lnTo>
                <a:lnTo>
                  <a:pt x="0" y="7683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3" name="object 13"/>
          <p:cNvSpPr/>
          <p:nvPr/>
        </p:nvSpPr>
        <p:spPr>
          <a:xfrm>
            <a:off x="8005764" y="2817020"/>
            <a:ext cx="1127760" cy="691991"/>
          </a:xfrm>
          <a:custGeom>
            <a:avLst/>
            <a:gdLst/>
            <a:ahLst/>
            <a:cxnLst/>
            <a:rect l="l" t="t" r="r" b="b"/>
            <a:pathLst>
              <a:path w="1503679" h="922654">
                <a:moveTo>
                  <a:pt x="0" y="922338"/>
                </a:moveTo>
                <a:lnTo>
                  <a:pt x="1503362" y="922338"/>
                </a:lnTo>
                <a:lnTo>
                  <a:pt x="1503362" y="0"/>
                </a:lnTo>
                <a:lnTo>
                  <a:pt x="0" y="0"/>
                </a:lnTo>
                <a:lnTo>
                  <a:pt x="0" y="922338"/>
                </a:lnTo>
                <a:close/>
              </a:path>
            </a:pathLst>
          </a:custGeom>
          <a:solidFill>
            <a:srgbClr val="000000"/>
          </a:solidFill>
        </p:spPr>
        <p:txBody>
          <a:bodyPr wrap="square" lIns="0" tIns="0" rIns="0" bIns="0" rtlCol="0"/>
          <a:lstStyle/>
          <a:p>
            <a:endParaRPr sz="1349">
              <a:solidFill>
                <a:prstClr val="black"/>
              </a:solidFill>
            </a:endParaRPr>
          </a:p>
        </p:txBody>
      </p:sp>
      <p:sp>
        <p:nvSpPr>
          <p:cNvPr id="14" name="object 14"/>
          <p:cNvSpPr/>
          <p:nvPr/>
        </p:nvSpPr>
        <p:spPr>
          <a:xfrm>
            <a:off x="8005764" y="2817023"/>
            <a:ext cx="1127760" cy="691991"/>
          </a:xfrm>
          <a:custGeom>
            <a:avLst/>
            <a:gdLst/>
            <a:ahLst/>
            <a:cxnLst/>
            <a:rect l="l" t="t" r="r" b="b"/>
            <a:pathLst>
              <a:path w="1503679" h="922654">
                <a:moveTo>
                  <a:pt x="0" y="0"/>
                </a:moveTo>
                <a:lnTo>
                  <a:pt x="1503358" y="0"/>
                </a:lnTo>
                <a:lnTo>
                  <a:pt x="1503358" y="922337"/>
                </a:lnTo>
                <a:lnTo>
                  <a:pt x="0" y="9223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5" name="object 15"/>
          <p:cNvSpPr/>
          <p:nvPr/>
        </p:nvSpPr>
        <p:spPr>
          <a:xfrm>
            <a:off x="7897416" y="2880126"/>
            <a:ext cx="1127760" cy="691991"/>
          </a:xfrm>
          <a:custGeom>
            <a:avLst/>
            <a:gdLst/>
            <a:ahLst/>
            <a:cxnLst/>
            <a:rect l="l" t="t" r="r" b="b"/>
            <a:pathLst>
              <a:path w="1503679" h="922654">
                <a:moveTo>
                  <a:pt x="0" y="922336"/>
                </a:moveTo>
                <a:lnTo>
                  <a:pt x="1503362" y="922336"/>
                </a:lnTo>
                <a:lnTo>
                  <a:pt x="1503362" y="0"/>
                </a:lnTo>
                <a:lnTo>
                  <a:pt x="0" y="0"/>
                </a:lnTo>
                <a:lnTo>
                  <a:pt x="0" y="922336"/>
                </a:lnTo>
                <a:close/>
              </a:path>
            </a:pathLst>
          </a:custGeom>
          <a:solidFill>
            <a:srgbClr val="B8B8B8"/>
          </a:solidFill>
        </p:spPr>
        <p:txBody>
          <a:bodyPr wrap="square" lIns="0" tIns="0" rIns="0" bIns="0" rtlCol="0"/>
          <a:lstStyle/>
          <a:p>
            <a:endParaRPr sz="1349">
              <a:solidFill>
                <a:prstClr val="black"/>
              </a:solidFill>
            </a:endParaRPr>
          </a:p>
        </p:txBody>
      </p:sp>
      <p:sp>
        <p:nvSpPr>
          <p:cNvPr id="16" name="object 16"/>
          <p:cNvSpPr/>
          <p:nvPr/>
        </p:nvSpPr>
        <p:spPr>
          <a:xfrm>
            <a:off x="7897416" y="2880124"/>
            <a:ext cx="1127760" cy="691991"/>
          </a:xfrm>
          <a:custGeom>
            <a:avLst/>
            <a:gdLst/>
            <a:ahLst/>
            <a:cxnLst/>
            <a:rect l="l" t="t" r="r" b="b"/>
            <a:pathLst>
              <a:path w="1503679" h="922654">
                <a:moveTo>
                  <a:pt x="0" y="0"/>
                </a:moveTo>
                <a:lnTo>
                  <a:pt x="1503358" y="0"/>
                </a:lnTo>
                <a:lnTo>
                  <a:pt x="1503358" y="922336"/>
                </a:lnTo>
                <a:lnTo>
                  <a:pt x="0" y="922336"/>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7" name="object 17"/>
          <p:cNvSpPr/>
          <p:nvPr/>
        </p:nvSpPr>
        <p:spPr>
          <a:xfrm>
            <a:off x="3756425" y="4032646"/>
            <a:ext cx="1196817" cy="576262"/>
          </a:xfrm>
          <a:custGeom>
            <a:avLst/>
            <a:gdLst/>
            <a:ahLst/>
            <a:cxnLst/>
            <a:rect l="l" t="t" r="r" b="b"/>
            <a:pathLst>
              <a:path w="1595755" h="768350">
                <a:moveTo>
                  <a:pt x="0" y="768350"/>
                </a:moveTo>
                <a:lnTo>
                  <a:pt x="1595437" y="768350"/>
                </a:lnTo>
                <a:lnTo>
                  <a:pt x="1595437" y="0"/>
                </a:lnTo>
                <a:lnTo>
                  <a:pt x="0" y="0"/>
                </a:lnTo>
                <a:lnTo>
                  <a:pt x="0" y="768350"/>
                </a:lnTo>
                <a:close/>
              </a:path>
            </a:pathLst>
          </a:custGeom>
          <a:solidFill>
            <a:srgbClr val="FFFFFF"/>
          </a:solidFill>
        </p:spPr>
        <p:txBody>
          <a:bodyPr wrap="square" lIns="0" tIns="0" rIns="0" bIns="0" rtlCol="0"/>
          <a:lstStyle/>
          <a:p>
            <a:endParaRPr sz="1349">
              <a:solidFill>
                <a:prstClr val="black"/>
              </a:solidFill>
            </a:endParaRPr>
          </a:p>
        </p:txBody>
      </p:sp>
      <p:sp>
        <p:nvSpPr>
          <p:cNvPr id="18" name="object 18"/>
          <p:cNvSpPr/>
          <p:nvPr/>
        </p:nvSpPr>
        <p:spPr>
          <a:xfrm>
            <a:off x="3756425" y="4032646"/>
            <a:ext cx="1196817" cy="576262"/>
          </a:xfrm>
          <a:custGeom>
            <a:avLst/>
            <a:gdLst/>
            <a:ahLst/>
            <a:cxnLst/>
            <a:rect l="l" t="t" r="r" b="b"/>
            <a:pathLst>
              <a:path w="1595755" h="768350">
                <a:moveTo>
                  <a:pt x="0" y="0"/>
                </a:moveTo>
                <a:lnTo>
                  <a:pt x="1595438" y="0"/>
                </a:lnTo>
                <a:lnTo>
                  <a:pt x="1595438" y="768349"/>
                </a:lnTo>
                <a:lnTo>
                  <a:pt x="0" y="7683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9" name="object 19"/>
          <p:cNvSpPr/>
          <p:nvPr/>
        </p:nvSpPr>
        <p:spPr>
          <a:xfrm>
            <a:off x="3846909" y="4289822"/>
            <a:ext cx="951548" cy="230982"/>
          </a:xfrm>
          <a:custGeom>
            <a:avLst/>
            <a:gdLst/>
            <a:ahLst/>
            <a:cxnLst/>
            <a:rect l="l" t="t" r="r" b="b"/>
            <a:pathLst>
              <a:path w="1268730" h="307975">
                <a:moveTo>
                  <a:pt x="0" y="0"/>
                </a:moveTo>
                <a:lnTo>
                  <a:pt x="1268409" y="0"/>
                </a:lnTo>
                <a:lnTo>
                  <a:pt x="1268409" y="307974"/>
                </a:lnTo>
                <a:lnTo>
                  <a:pt x="0" y="307974"/>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20" name="object 20"/>
          <p:cNvSpPr txBox="1"/>
          <p:nvPr/>
        </p:nvSpPr>
        <p:spPr>
          <a:xfrm>
            <a:off x="3905967" y="4324113"/>
            <a:ext cx="827246"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SparkContext</a:t>
            </a:r>
            <a:endParaRPr sz="1050">
              <a:solidFill>
                <a:prstClr val="black"/>
              </a:solidFill>
              <a:latin typeface="Arial"/>
              <a:cs typeface="Arial"/>
            </a:endParaRPr>
          </a:p>
        </p:txBody>
      </p:sp>
      <p:sp>
        <p:nvSpPr>
          <p:cNvPr id="21" name="object 21"/>
          <p:cNvSpPr txBox="1"/>
          <p:nvPr/>
        </p:nvSpPr>
        <p:spPr>
          <a:xfrm>
            <a:off x="3863104" y="4059794"/>
            <a:ext cx="92344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Driver</a:t>
            </a:r>
            <a:r>
              <a:rPr sz="1050" spc="-75" dirty="0">
                <a:solidFill>
                  <a:prstClr val="black"/>
                </a:solidFill>
                <a:latin typeface="Arial"/>
                <a:cs typeface="Arial"/>
              </a:rPr>
              <a:t> </a:t>
            </a:r>
            <a:r>
              <a:rPr sz="1050" dirty="0">
                <a:solidFill>
                  <a:prstClr val="black"/>
                </a:solidFill>
                <a:latin typeface="Arial"/>
                <a:cs typeface="Arial"/>
              </a:rPr>
              <a:t>Program</a:t>
            </a:r>
            <a:endParaRPr sz="1050">
              <a:solidFill>
                <a:prstClr val="black"/>
              </a:solidFill>
              <a:latin typeface="Arial"/>
              <a:cs typeface="Arial"/>
            </a:endParaRPr>
          </a:p>
        </p:txBody>
      </p:sp>
      <p:sp>
        <p:nvSpPr>
          <p:cNvPr id="22" name="object 22"/>
          <p:cNvSpPr txBox="1"/>
          <p:nvPr/>
        </p:nvSpPr>
        <p:spPr>
          <a:xfrm>
            <a:off x="5180410" y="4059794"/>
            <a:ext cx="581024" cy="161583"/>
          </a:xfrm>
          <a:prstGeom prst="rect">
            <a:avLst/>
          </a:prstGeom>
        </p:spPr>
        <p:txBody>
          <a:bodyPr vert="horz" wrap="square" lIns="0" tIns="0" rIns="0" bIns="0" rtlCol="0">
            <a:spAutoFit/>
          </a:bodyPr>
          <a:lstStyle/>
          <a:p>
            <a:pPr marL="9525">
              <a:tabLst>
                <a:tab pos="571009" algn="l"/>
              </a:tabLst>
            </a:pPr>
            <a:r>
              <a:rPr sz="1050" u="heavy" dirty="0">
                <a:solidFill>
                  <a:prstClr val="black"/>
                </a:solidFill>
                <a:latin typeface="Arial"/>
                <a:cs typeface="Arial"/>
              </a:rPr>
              <a:t> 	</a:t>
            </a:r>
            <a:endParaRPr sz="1050">
              <a:solidFill>
                <a:prstClr val="black"/>
              </a:solidFill>
              <a:latin typeface="Arial"/>
              <a:cs typeface="Arial"/>
            </a:endParaRPr>
          </a:p>
        </p:txBody>
      </p:sp>
      <p:sp>
        <p:nvSpPr>
          <p:cNvPr id="23" name="object 23"/>
          <p:cNvSpPr txBox="1"/>
          <p:nvPr/>
        </p:nvSpPr>
        <p:spPr>
          <a:xfrm>
            <a:off x="5843590" y="4051699"/>
            <a:ext cx="1276349" cy="256319"/>
          </a:xfrm>
          <a:prstGeom prst="rect">
            <a:avLst/>
          </a:prstGeom>
          <a:ln w="12699">
            <a:solidFill>
              <a:srgbClr val="000000"/>
            </a:solidFill>
          </a:ln>
        </p:spPr>
        <p:txBody>
          <a:bodyPr vert="horz" wrap="square" lIns="0" tIns="70960" rIns="0" bIns="0" rtlCol="0">
            <a:spAutoFit/>
          </a:bodyPr>
          <a:lstStyle/>
          <a:p>
            <a:pPr marL="63816">
              <a:spcBef>
                <a:spcPts val="557"/>
              </a:spcBef>
            </a:pPr>
            <a:r>
              <a:rPr sz="1200" dirty="0">
                <a:solidFill>
                  <a:prstClr val="black"/>
                </a:solidFill>
                <a:latin typeface="Arial"/>
                <a:cs typeface="Arial"/>
              </a:rPr>
              <a:t>Cluster</a:t>
            </a:r>
            <a:r>
              <a:rPr sz="1200" spc="-75" dirty="0">
                <a:solidFill>
                  <a:prstClr val="black"/>
                </a:solidFill>
                <a:latin typeface="Arial"/>
                <a:cs typeface="Arial"/>
              </a:rPr>
              <a:t> </a:t>
            </a:r>
            <a:r>
              <a:rPr sz="1200" dirty="0">
                <a:solidFill>
                  <a:prstClr val="black"/>
                </a:solidFill>
                <a:latin typeface="Arial"/>
                <a:cs typeface="Arial"/>
              </a:rPr>
              <a:t>Manager</a:t>
            </a:r>
            <a:endParaRPr sz="1200">
              <a:solidFill>
                <a:prstClr val="black"/>
              </a:solidFill>
              <a:latin typeface="Arial"/>
              <a:cs typeface="Arial"/>
            </a:endParaRPr>
          </a:p>
        </p:txBody>
      </p:sp>
      <p:sp>
        <p:nvSpPr>
          <p:cNvPr id="24" name="object 24"/>
          <p:cNvSpPr/>
          <p:nvPr/>
        </p:nvSpPr>
        <p:spPr>
          <a:xfrm>
            <a:off x="7621193" y="2570561"/>
            <a:ext cx="1588294" cy="1169194"/>
          </a:xfrm>
          <a:custGeom>
            <a:avLst/>
            <a:gdLst/>
            <a:ahLst/>
            <a:cxnLst/>
            <a:rect l="l" t="t" r="r" b="b"/>
            <a:pathLst>
              <a:path w="2117725" h="1558925">
                <a:moveTo>
                  <a:pt x="0" y="0"/>
                </a:moveTo>
                <a:lnTo>
                  <a:pt x="2117718" y="0"/>
                </a:lnTo>
                <a:lnTo>
                  <a:pt x="2117718" y="1558918"/>
                </a:lnTo>
                <a:lnTo>
                  <a:pt x="0" y="1558918"/>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25" name="object 25"/>
          <p:cNvSpPr txBox="1"/>
          <p:nvPr/>
        </p:nvSpPr>
        <p:spPr>
          <a:xfrm>
            <a:off x="7735016" y="2647711"/>
            <a:ext cx="671513" cy="141064"/>
          </a:xfrm>
          <a:prstGeom prst="rect">
            <a:avLst/>
          </a:prstGeom>
        </p:spPr>
        <p:txBody>
          <a:bodyPr vert="horz" wrap="square" lIns="0" tIns="0" rIns="0" bIns="0" rtlCol="0">
            <a:spAutoFit/>
          </a:bodyPr>
          <a:lstStyle/>
          <a:p>
            <a:pPr>
              <a:lnSpc>
                <a:spcPts val="1073"/>
              </a:lnSpc>
            </a:pPr>
            <a:r>
              <a:rPr sz="901" spc="-4" dirty="0">
                <a:solidFill>
                  <a:prstClr val="black"/>
                </a:solidFill>
                <a:latin typeface="Arial"/>
                <a:cs typeface="Arial"/>
              </a:rPr>
              <a:t>Worker</a:t>
            </a:r>
            <a:r>
              <a:rPr sz="901" spc="-72" dirty="0">
                <a:solidFill>
                  <a:prstClr val="black"/>
                </a:solidFill>
                <a:latin typeface="Arial"/>
                <a:cs typeface="Arial"/>
              </a:rPr>
              <a:t> </a:t>
            </a:r>
            <a:r>
              <a:rPr sz="901" dirty="0">
                <a:solidFill>
                  <a:prstClr val="black"/>
                </a:solidFill>
                <a:latin typeface="Arial"/>
                <a:cs typeface="Arial"/>
              </a:rPr>
              <a:t>Node</a:t>
            </a:r>
            <a:endParaRPr sz="901">
              <a:solidFill>
                <a:prstClr val="black"/>
              </a:solidFill>
              <a:latin typeface="Arial"/>
              <a:cs typeface="Arial"/>
            </a:endParaRPr>
          </a:p>
        </p:txBody>
      </p:sp>
      <p:sp>
        <p:nvSpPr>
          <p:cNvPr id="26" name="object 26"/>
          <p:cNvSpPr/>
          <p:nvPr/>
        </p:nvSpPr>
        <p:spPr>
          <a:xfrm>
            <a:off x="7810501" y="2968467"/>
            <a:ext cx="1127760" cy="691991"/>
          </a:xfrm>
          <a:custGeom>
            <a:avLst/>
            <a:gdLst/>
            <a:ahLst/>
            <a:cxnLst/>
            <a:rect l="l" t="t" r="r" b="b"/>
            <a:pathLst>
              <a:path w="1503679" h="922654">
                <a:moveTo>
                  <a:pt x="0" y="922338"/>
                </a:moveTo>
                <a:lnTo>
                  <a:pt x="1503362" y="922338"/>
                </a:lnTo>
                <a:lnTo>
                  <a:pt x="1503362" y="0"/>
                </a:lnTo>
                <a:lnTo>
                  <a:pt x="0" y="0"/>
                </a:lnTo>
                <a:lnTo>
                  <a:pt x="0" y="922338"/>
                </a:lnTo>
                <a:close/>
              </a:path>
            </a:pathLst>
          </a:custGeom>
          <a:solidFill>
            <a:srgbClr val="FFFFFF"/>
          </a:solidFill>
        </p:spPr>
        <p:txBody>
          <a:bodyPr wrap="square" lIns="0" tIns="0" rIns="0" bIns="0" rtlCol="0"/>
          <a:lstStyle/>
          <a:p>
            <a:endParaRPr sz="1349">
              <a:solidFill>
                <a:prstClr val="black"/>
              </a:solidFill>
            </a:endParaRPr>
          </a:p>
        </p:txBody>
      </p:sp>
      <p:sp>
        <p:nvSpPr>
          <p:cNvPr id="27" name="object 27"/>
          <p:cNvSpPr/>
          <p:nvPr/>
        </p:nvSpPr>
        <p:spPr>
          <a:xfrm>
            <a:off x="7810501" y="2945610"/>
            <a:ext cx="1127760" cy="691991"/>
          </a:xfrm>
          <a:custGeom>
            <a:avLst/>
            <a:gdLst/>
            <a:ahLst/>
            <a:cxnLst/>
            <a:rect l="l" t="t" r="r" b="b"/>
            <a:pathLst>
              <a:path w="1503679" h="922654">
                <a:moveTo>
                  <a:pt x="0" y="0"/>
                </a:moveTo>
                <a:lnTo>
                  <a:pt x="1503358" y="0"/>
                </a:lnTo>
                <a:lnTo>
                  <a:pt x="1503358" y="922337"/>
                </a:lnTo>
                <a:lnTo>
                  <a:pt x="0" y="9223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28" name="object 28"/>
          <p:cNvSpPr txBox="1"/>
          <p:nvPr/>
        </p:nvSpPr>
        <p:spPr>
          <a:xfrm>
            <a:off x="7879080" y="3039428"/>
            <a:ext cx="527448" cy="128240"/>
          </a:xfrm>
          <a:prstGeom prst="rect">
            <a:avLst/>
          </a:prstGeom>
        </p:spPr>
        <p:txBody>
          <a:bodyPr vert="horz" wrap="square" lIns="0" tIns="0" rIns="0" bIns="0" rtlCol="0">
            <a:spAutoFit/>
          </a:bodyPr>
          <a:lstStyle/>
          <a:p>
            <a:pPr>
              <a:lnSpc>
                <a:spcPts val="983"/>
              </a:lnSpc>
            </a:pPr>
            <a:r>
              <a:rPr sz="825" dirty="0">
                <a:solidFill>
                  <a:prstClr val="black"/>
                </a:solidFill>
                <a:latin typeface="Arial"/>
                <a:cs typeface="Arial"/>
              </a:rPr>
              <a:t>Executor</a:t>
            </a:r>
            <a:endParaRPr sz="825">
              <a:solidFill>
                <a:prstClr val="black"/>
              </a:solidFill>
              <a:latin typeface="Arial"/>
              <a:cs typeface="Arial"/>
            </a:endParaRPr>
          </a:p>
        </p:txBody>
      </p:sp>
      <p:sp>
        <p:nvSpPr>
          <p:cNvPr id="29" name="object 29"/>
          <p:cNvSpPr/>
          <p:nvPr/>
        </p:nvSpPr>
        <p:spPr>
          <a:xfrm>
            <a:off x="7906941" y="3382566"/>
            <a:ext cx="368142" cy="196692"/>
          </a:xfrm>
          <a:custGeom>
            <a:avLst/>
            <a:gdLst/>
            <a:ahLst/>
            <a:cxnLst/>
            <a:rect l="l" t="t" r="r" b="b"/>
            <a:pathLst>
              <a:path w="490854" h="262254">
                <a:moveTo>
                  <a:pt x="0" y="0"/>
                </a:moveTo>
                <a:lnTo>
                  <a:pt x="490536" y="0"/>
                </a:lnTo>
                <a:lnTo>
                  <a:pt x="490536"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30" name="object 30"/>
          <p:cNvSpPr txBox="1"/>
          <p:nvPr/>
        </p:nvSpPr>
        <p:spPr>
          <a:xfrm>
            <a:off x="7975521" y="3416857"/>
            <a:ext cx="317898" cy="128240"/>
          </a:xfrm>
          <a:prstGeom prst="rect">
            <a:avLst/>
          </a:prstGeom>
        </p:spPr>
        <p:txBody>
          <a:bodyPr vert="horz" wrap="square" lIns="0" tIns="0" rIns="0" bIns="0" rtlCol="0">
            <a:spAutoFit/>
          </a:bodyPr>
          <a:lstStyle/>
          <a:p>
            <a:pPr>
              <a:lnSpc>
                <a:spcPts val="983"/>
              </a:lnSpc>
            </a:pPr>
            <a:r>
              <a:rPr sz="825" spc="-94" dirty="0">
                <a:solidFill>
                  <a:prstClr val="black"/>
                </a:solidFill>
                <a:latin typeface="Arial"/>
                <a:cs typeface="Arial"/>
              </a:rPr>
              <a:t>T</a:t>
            </a:r>
            <a:r>
              <a:rPr sz="825" dirty="0">
                <a:solidFill>
                  <a:prstClr val="black"/>
                </a:solidFill>
                <a:latin typeface="Arial"/>
                <a:cs typeface="Arial"/>
              </a:rPr>
              <a:t>ask</a:t>
            </a:r>
            <a:endParaRPr sz="825">
              <a:solidFill>
                <a:prstClr val="black"/>
              </a:solidFill>
              <a:latin typeface="Arial"/>
              <a:cs typeface="Arial"/>
            </a:endParaRPr>
          </a:p>
        </p:txBody>
      </p:sp>
      <p:sp>
        <p:nvSpPr>
          <p:cNvPr id="31" name="object 31"/>
          <p:cNvSpPr/>
          <p:nvPr/>
        </p:nvSpPr>
        <p:spPr>
          <a:xfrm>
            <a:off x="8455820" y="3382566"/>
            <a:ext cx="368142" cy="196692"/>
          </a:xfrm>
          <a:custGeom>
            <a:avLst/>
            <a:gdLst/>
            <a:ahLst/>
            <a:cxnLst/>
            <a:rect l="l" t="t" r="r" b="b"/>
            <a:pathLst>
              <a:path w="490854" h="262254">
                <a:moveTo>
                  <a:pt x="0" y="0"/>
                </a:moveTo>
                <a:lnTo>
                  <a:pt x="490537" y="0"/>
                </a:lnTo>
                <a:lnTo>
                  <a:pt x="490537"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32" name="object 32"/>
          <p:cNvSpPr txBox="1"/>
          <p:nvPr/>
        </p:nvSpPr>
        <p:spPr>
          <a:xfrm>
            <a:off x="8524401" y="3416857"/>
            <a:ext cx="293606" cy="128240"/>
          </a:xfrm>
          <a:prstGeom prst="rect">
            <a:avLst/>
          </a:prstGeom>
        </p:spPr>
        <p:txBody>
          <a:bodyPr vert="horz" wrap="square" lIns="0" tIns="0" rIns="0" bIns="0" rtlCol="0">
            <a:spAutoFit/>
          </a:bodyPr>
          <a:lstStyle/>
          <a:p>
            <a:pPr>
              <a:lnSpc>
                <a:spcPts val="983"/>
              </a:lnSpc>
            </a:pPr>
            <a:r>
              <a:rPr sz="825" spc="-94" dirty="0">
                <a:solidFill>
                  <a:prstClr val="black"/>
                </a:solidFill>
                <a:latin typeface="Arial"/>
                <a:cs typeface="Arial"/>
              </a:rPr>
              <a:t>T</a:t>
            </a:r>
            <a:r>
              <a:rPr sz="825" dirty="0">
                <a:solidFill>
                  <a:prstClr val="black"/>
                </a:solidFill>
                <a:latin typeface="Arial"/>
                <a:cs typeface="Arial"/>
              </a:rPr>
              <a:t>ask</a:t>
            </a:r>
          </a:p>
        </p:txBody>
      </p:sp>
      <p:sp>
        <p:nvSpPr>
          <p:cNvPr id="33" name="object 33"/>
          <p:cNvSpPr/>
          <p:nvPr/>
        </p:nvSpPr>
        <p:spPr>
          <a:xfrm>
            <a:off x="8496301" y="2950370"/>
            <a:ext cx="444342" cy="196692"/>
          </a:xfrm>
          <a:custGeom>
            <a:avLst/>
            <a:gdLst/>
            <a:ahLst/>
            <a:cxnLst/>
            <a:rect l="l" t="t" r="r" b="b"/>
            <a:pathLst>
              <a:path w="592454" h="262255">
                <a:moveTo>
                  <a:pt x="0" y="0"/>
                </a:moveTo>
                <a:lnTo>
                  <a:pt x="592137" y="0"/>
                </a:lnTo>
                <a:lnTo>
                  <a:pt x="592137" y="261937"/>
                </a:lnTo>
                <a:lnTo>
                  <a:pt x="0" y="261937"/>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34" name="object 34"/>
          <p:cNvSpPr txBox="1"/>
          <p:nvPr/>
        </p:nvSpPr>
        <p:spPr>
          <a:xfrm>
            <a:off x="8524402" y="2984660"/>
            <a:ext cx="343375" cy="128240"/>
          </a:xfrm>
          <a:prstGeom prst="rect">
            <a:avLst/>
          </a:prstGeom>
        </p:spPr>
        <p:txBody>
          <a:bodyPr vert="horz" wrap="square" lIns="0" tIns="0" rIns="0" bIns="0" rtlCol="0">
            <a:spAutoFit/>
          </a:bodyPr>
          <a:lstStyle/>
          <a:p>
            <a:pPr>
              <a:lnSpc>
                <a:spcPts val="983"/>
              </a:lnSpc>
            </a:pPr>
            <a:r>
              <a:rPr sz="825" dirty="0">
                <a:solidFill>
                  <a:prstClr val="black"/>
                </a:solidFill>
                <a:latin typeface="Arial"/>
                <a:cs typeface="Arial"/>
              </a:rPr>
              <a:t>Cache</a:t>
            </a:r>
            <a:endParaRPr sz="825">
              <a:solidFill>
                <a:prstClr val="black"/>
              </a:solidFill>
              <a:latin typeface="Arial"/>
              <a:cs typeface="Arial"/>
            </a:endParaRPr>
          </a:p>
        </p:txBody>
      </p:sp>
      <p:sp>
        <p:nvSpPr>
          <p:cNvPr id="35" name="object 35"/>
          <p:cNvSpPr/>
          <p:nvPr/>
        </p:nvSpPr>
        <p:spPr>
          <a:xfrm>
            <a:off x="7885511" y="4737500"/>
            <a:ext cx="1128713" cy="691991"/>
          </a:xfrm>
          <a:custGeom>
            <a:avLst/>
            <a:gdLst/>
            <a:ahLst/>
            <a:cxnLst/>
            <a:rect l="l" t="t" r="r" b="b"/>
            <a:pathLst>
              <a:path w="1504950" h="922654">
                <a:moveTo>
                  <a:pt x="0" y="922337"/>
                </a:moveTo>
                <a:lnTo>
                  <a:pt x="1504950" y="922337"/>
                </a:lnTo>
                <a:lnTo>
                  <a:pt x="1504950" y="0"/>
                </a:lnTo>
                <a:lnTo>
                  <a:pt x="0" y="0"/>
                </a:lnTo>
                <a:lnTo>
                  <a:pt x="0" y="922337"/>
                </a:lnTo>
                <a:close/>
              </a:path>
            </a:pathLst>
          </a:custGeom>
          <a:solidFill>
            <a:srgbClr val="000000"/>
          </a:solidFill>
        </p:spPr>
        <p:txBody>
          <a:bodyPr wrap="square" lIns="0" tIns="0" rIns="0" bIns="0" rtlCol="0"/>
          <a:lstStyle/>
          <a:p>
            <a:endParaRPr sz="1349">
              <a:solidFill>
                <a:prstClr val="black"/>
              </a:solidFill>
            </a:endParaRPr>
          </a:p>
        </p:txBody>
      </p:sp>
      <p:sp>
        <p:nvSpPr>
          <p:cNvPr id="36" name="object 36"/>
          <p:cNvSpPr/>
          <p:nvPr/>
        </p:nvSpPr>
        <p:spPr>
          <a:xfrm>
            <a:off x="7885511" y="4737500"/>
            <a:ext cx="1128713" cy="691991"/>
          </a:xfrm>
          <a:custGeom>
            <a:avLst/>
            <a:gdLst/>
            <a:ahLst/>
            <a:cxnLst/>
            <a:rect l="l" t="t" r="r" b="b"/>
            <a:pathLst>
              <a:path w="1504950" h="922654">
                <a:moveTo>
                  <a:pt x="0" y="0"/>
                </a:moveTo>
                <a:lnTo>
                  <a:pt x="1504948" y="0"/>
                </a:lnTo>
                <a:lnTo>
                  <a:pt x="1504948" y="922336"/>
                </a:lnTo>
                <a:lnTo>
                  <a:pt x="0" y="922336"/>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37" name="object 37"/>
          <p:cNvSpPr/>
          <p:nvPr/>
        </p:nvSpPr>
        <p:spPr>
          <a:xfrm>
            <a:off x="7777164" y="4800603"/>
            <a:ext cx="1128713" cy="691991"/>
          </a:xfrm>
          <a:custGeom>
            <a:avLst/>
            <a:gdLst/>
            <a:ahLst/>
            <a:cxnLst/>
            <a:rect l="l" t="t" r="r" b="b"/>
            <a:pathLst>
              <a:path w="1504950" h="922654">
                <a:moveTo>
                  <a:pt x="0" y="922337"/>
                </a:moveTo>
                <a:lnTo>
                  <a:pt x="1504950" y="922337"/>
                </a:lnTo>
                <a:lnTo>
                  <a:pt x="1504950" y="0"/>
                </a:lnTo>
                <a:lnTo>
                  <a:pt x="0" y="0"/>
                </a:lnTo>
                <a:lnTo>
                  <a:pt x="0" y="922337"/>
                </a:lnTo>
                <a:close/>
              </a:path>
            </a:pathLst>
          </a:custGeom>
          <a:solidFill>
            <a:srgbClr val="B8B8B8"/>
          </a:solidFill>
        </p:spPr>
        <p:txBody>
          <a:bodyPr wrap="square" lIns="0" tIns="0" rIns="0" bIns="0" rtlCol="0"/>
          <a:lstStyle/>
          <a:p>
            <a:endParaRPr sz="1349">
              <a:solidFill>
                <a:prstClr val="black"/>
              </a:solidFill>
            </a:endParaRPr>
          </a:p>
        </p:txBody>
      </p:sp>
      <p:sp>
        <p:nvSpPr>
          <p:cNvPr id="38" name="object 38"/>
          <p:cNvSpPr/>
          <p:nvPr/>
        </p:nvSpPr>
        <p:spPr>
          <a:xfrm>
            <a:off x="7777164" y="4800603"/>
            <a:ext cx="1128713" cy="691991"/>
          </a:xfrm>
          <a:custGeom>
            <a:avLst/>
            <a:gdLst/>
            <a:ahLst/>
            <a:cxnLst/>
            <a:rect l="l" t="t" r="r" b="b"/>
            <a:pathLst>
              <a:path w="1504950" h="922654">
                <a:moveTo>
                  <a:pt x="0" y="0"/>
                </a:moveTo>
                <a:lnTo>
                  <a:pt x="1504948" y="0"/>
                </a:lnTo>
                <a:lnTo>
                  <a:pt x="1504948" y="922337"/>
                </a:lnTo>
                <a:lnTo>
                  <a:pt x="0" y="9223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39" name="object 39"/>
          <p:cNvSpPr/>
          <p:nvPr/>
        </p:nvSpPr>
        <p:spPr>
          <a:xfrm>
            <a:off x="7500939" y="4491039"/>
            <a:ext cx="1588294" cy="1169194"/>
          </a:xfrm>
          <a:custGeom>
            <a:avLst/>
            <a:gdLst/>
            <a:ahLst/>
            <a:cxnLst/>
            <a:rect l="l" t="t" r="r" b="b"/>
            <a:pathLst>
              <a:path w="2117725" h="1558925">
                <a:moveTo>
                  <a:pt x="0" y="0"/>
                </a:moveTo>
                <a:lnTo>
                  <a:pt x="2117718" y="0"/>
                </a:lnTo>
                <a:lnTo>
                  <a:pt x="2117718" y="1558918"/>
                </a:lnTo>
                <a:lnTo>
                  <a:pt x="0" y="1558918"/>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40" name="object 40"/>
          <p:cNvSpPr txBox="1"/>
          <p:nvPr/>
        </p:nvSpPr>
        <p:spPr>
          <a:xfrm>
            <a:off x="7577854" y="4550331"/>
            <a:ext cx="690562" cy="138628"/>
          </a:xfrm>
          <a:prstGeom prst="rect">
            <a:avLst/>
          </a:prstGeom>
        </p:spPr>
        <p:txBody>
          <a:bodyPr vert="horz" wrap="square" lIns="0" tIns="0" rIns="0" bIns="0" rtlCol="0">
            <a:spAutoFit/>
          </a:bodyPr>
          <a:lstStyle/>
          <a:p>
            <a:pPr marL="9525"/>
            <a:r>
              <a:rPr sz="901" spc="-4" dirty="0">
                <a:solidFill>
                  <a:prstClr val="black"/>
                </a:solidFill>
                <a:latin typeface="Arial"/>
                <a:cs typeface="Arial"/>
              </a:rPr>
              <a:t>Worker</a:t>
            </a:r>
            <a:r>
              <a:rPr sz="901" spc="-72" dirty="0">
                <a:solidFill>
                  <a:prstClr val="black"/>
                </a:solidFill>
                <a:latin typeface="Arial"/>
                <a:cs typeface="Arial"/>
              </a:rPr>
              <a:t> </a:t>
            </a:r>
            <a:r>
              <a:rPr sz="901" dirty="0">
                <a:solidFill>
                  <a:prstClr val="black"/>
                </a:solidFill>
                <a:latin typeface="Arial"/>
                <a:cs typeface="Arial"/>
              </a:rPr>
              <a:t>Node</a:t>
            </a:r>
            <a:endParaRPr sz="901">
              <a:solidFill>
                <a:prstClr val="black"/>
              </a:solidFill>
              <a:latin typeface="Arial"/>
              <a:cs typeface="Arial"/>
            </a:endParaRPr>
          </a:p>
        </p:txBody>
      </p:sp>
      <p:sp>
        <p:nvSpPr>
          <p:cNvPr id="41" name="object 41"/>
          <p:cNvSpPr/>
          <p:nvPr/>
        </p:nvSpPr>
        <p:spPr>
          <a:xfrm>
            <a:off x="7690247" y="4867276"/>
            <a:ext cx="1127760" cy="690562"/>
          </a:xfrm>
          <a:custGeom>
            <a:avLst/>
            <a:gdLst/>
            <a:ahLst/>
            <a:cxnLst/>
            <a:rect l="l" t="t" r="r" b="b"/>
            <a:pathLst>
              <a:path w="1503679" h="920750">
                <a:moveTo>
                  <a:pt x="0" y="920750"/>
                </a:moveTo>
                <a:lnTo>
                  <a:pt x="1503362" y="920750"/>
                </a:lnTo>
                <a:lnTo>
                  <a:pt x="1503362" y="0"/>
                </a:lnTo>
                <a:lnTo>
                  <a:pt x="0" y="0"/>
                </a:lnTo>
                <a:lnTo>
                  <a:pt x="0" y="920750"/>
                </a:lnTo>
                <a:close/>
              </a:path>
            </a:pathLst>
          </a:custGeom>
          <a:solidFill>
            <a:srgbClr val="FFFFFF"/>
          </a:solidFill>
        </p:spPr>
        <p:txBody>
          <a:bodyPr wrap="square" lIns="0" tIns="0" rIns="0" bIns="0" rtlCol="0"/>
          <a:lstStyle/>
          <a:p>
            <a:endParaRPr sz="1349">
              <a:solidFill>
                <a:prstClr val="black"/>
              </a:solidFill>
            </a:endParaRPr>
          </a:p>
        </p:txBody>
      </p:sp>
      <p:sp>
        <p:nvSpPr>
          <p:cNvPr id="42" name="object 42"/>
          <p:cNvSpPr/>
          <p:nvPr/>
        </p:nvSpPr>
        <p:spPr>
          <a:xfrm>
            <a:off x="7690247" y="4867276"/>
            <a:ext cx="1127760" cy="690562"/>
          </a:xfrm>
          <a:custGeom>
            <a:avLst/>
            <a:gdLst/>
            <a:ahLst/>
            <a:cxnLst/>
            <a:rect l="l" t="t" r="r" b="b"/>
            <a:pathLst>
              <a:path w="1503679" h="920750">
                <a:moveTo>
                  <a:pt x="0" y="0"/>
                </a:moveTo>
                <a:lnTo>
                  <a:pt x="1503358" y="0"/>
                </a:lnTo>
                <a:lnTo>
                  <a:pt x="1503358" y="920749"/>
                </a:lnTo>
                <a:lnTo>
                  <a:pt x="0" y="9207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43" name="object 43"/>
          <p:cNvSpPr txBox="1"/>
          <p:nvPr/>
        </p:nvSpPr>
        <p:spPr>
          <a:xfrm>
            <a:off x="7749304" y="4959908"/>
            <a:ext cx="432911" cy="126958"/>
          </a:xfrm>
          <a:prstGeom prst="rect">
            <a:avLst/>
          </a:prstGeom>
        </p:spPr>
        <p:txBody>
          <a:bodyPr vert="horz" wrap="square" lIns="0" tIns="0" rIns="0" bIns="0" rtlCol="0">
            <a:spAutoFit/>
          </a:bodyPr>
          <a:lstStyle/>
          <a:p>
            <a:pPr marL="9525"/>
            <a:r>
              <a:rPr sz="825" dirty="0">
                <a:solidFill>
                  <a:prstClr val="black"/>
                </a:solidFill>
                <a:latin typeface="Arial"/>
                <a:cs typeface="Arial"/>
              </a:rPr>
              <a:t>Executor</a:t>
            </a:r>
            <a:endParaRPr sz="825">
              <a:solidFill>
                <a:prstClr val="black"/>
              </a:solidFill>
              <a:latin typeface="Arial"/>
              <a:cs typeface="Arial"/>
            </a:endParaRPr>
          </a:p>
        </p:txBody>
      </p:sp>
      <p:sp>
        <p:nvSpPr>
          <p:cNvPr id="44" name="object 44"/>
          <p:cNvSpPr/>
          <p:nvPr/>
        </p:nvSpPr>
        <p:spPr>
          <a:xfrm>
            <a:off x="7786688" y="5299472"/>
            <a:ext cx="368142" cy="196692"/>
          </a:xfrm>
          <a:custGeom>
            <a:avLst/>
            <a:gdLst/>
            <a:ahLst/>
            <a:cxnLst/>
            <a:rect l="l" t="t" r="r" b="b"/>
            <a:pathLst>
              <a:path w="490854" h="262254">
                <a:moveTo>
                  <a:pt x="0" y="0"/>
                </a:moveTo>
                <a:lnTo>
                  <a:pt x="490537" y="0"/>
                </a:lnTo>
                <a:lnTo>
                  <a:pt x="490537"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45" name="object 45"/>
          <p:cNvSpPr txBox="1"/>
          <p:nvPr/>
        </p:nvSpPr>
        <p:spPr>
          <a:xfrm>
            <a:off x="7845745" y="5333763"/>
            <a:ext cx="234791" cy="126958"/>
          </a:xfrm>
          <a:prstGeom prst="rect">
            <a:avLst/>
          </a:prstGeom>
        </p:spPr>
        <p:txBody>
          <a:bodyPr vert="horz" wrap="square" lIns="0" tIns="0" rIns="0" bIns="0" rtlCol="0">
            <a:spAutoFit/>
          </a:bodyPr>
          <a:lstStyle/>
          <a:p>
            <a:pPr marL="9525"/>
            <a:r>
              <a:rPr sz="825" spc="-94" dirty="0">
                <a:solidFill>
                  <a:prstClr val="black"/>
                </a:solidFill>
                <a:latin typeface="Arial"/>
                <a:cs typeface="Arial"/>
              </a:rPr>
              <a:t>T</a:t>
            </a:r>
            <a:r>
              <a:rPr sz="825" dirty="0">
                <a:solidFill>
                  <a:prstClr val="black"/>
                </a:solidFill>
                <a:latin typeface="Arial"/>
                <a:cs typeface="Arial"/>
              </a:rPr>
              <a:t>ask</a:t>
            </a:r>
            <a:endParaRPr sz="825">
              <a:solidFill>
                <a:prstClr val="black"/>
              </a:solidFill>
              <a:latin typeface="Arial"/>
              <a:cs typeface="Arial"/>
            </a:endParaRPr>
          </a:p>
        </p:txBody>
      </p:sp>
      <p:sp>
        <p:nvSpPr>
          <p:cNvPr id="46" name="object 46"/>
          <p:cNvSpPr/>
          <p:nvPr/>
        </p:nvSpPr>
        <p:spPr>
          <a:xfrm>
            <a:off x="8335567" y="5299472"/>
            <a:ext cx="369094" cy="196692"/>
          </a:xfrm>
          <a:custGeom>
            <a:avLst/>
            <a:gdLst/>
            <a:ahLst/>
            <a:cxnLst/>
            <a:rect l="l" t="t" r="r" b="b"/>
            <a:pathLst>
              <a:path w="492125" h="262254">
                <a:moveTo>
                  <a:pt x="0" y="0"/>
                </a:moveTo>
                <a:lnTo>
                  <a:pt x="492124" y="0"/>
                </a:lnTo>
                <a:lnTo>
                  <a:pt x="492124"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47" name="object 47"/>
          <p:cNvSpPr txBox="1"/>
          <p:nvPr/>
        </p:nvSpPr>
        <p:spPr>
          <a:xfrm>
            <a:off x="8394624" y="5333763"/>
            <a:ext cx="234791" cy="126958"/>
          </a:xfrm>
          <a:prstGeom prst="rect">
            <a:avLst/>
          </a:prstGeom>
        </p:spPr>
        <p:txBody>
          <a:bodyPr vert="horz" wrap="square" lIns="0" tIns="0" rIns="0" bIns="0" rtlCol="0">
            <a:spAutoFit/>
          </a:bodyPr>
          <a:lstStyle/>
          <a:p>
            <a:pPr marL="9525"/>
            <a:r>
              <a:rPr sz="825" spc="-94" dirty="0">
                <a:solidFill>
                  <a:prstClr val="black"/>
                </a:solidFill>
                <a:latin typeface="Arial"/>
                <a:cs typeface="Arial"/>
              </a:rPr>
              <a:t>T</a:t>
            </a:r>
            <a:r>
              <a:rPr sz="825" dirty="0">
                <a:solidFill>
                  <a:prstClr val="black"/>
                </a:solidFill>
                <a:latin typeface="Arial"/>
                <a:cs typeface="Arial"/>
              </a:rPr>
              <a:t>ask</a:t>
            </a:r>
            <a:endParaRPr sz="825">
              <a:solidFill>
                <a:prstClr val="black"/>
              </a:solidFill>
              <a:latin typeface="Arial"/>
              <a:cs typeface="Arial"/>
            </a:endParaRPr>
          </a:p>
        </p:txBody>
      </p:sp>
      <p:sp>
        <p:nvSpPr>
          <p:cNvPr id="48" name="object 48"/>
          <p:cNvSpPr/>
          <p:nvPr/>
        </p:nvSpPr>
        <p:spPr>
          <a:xfrm>
            <a:off x="8376050" y="4870848"/>
            <a:ext cx="445293" cy="196692"/>
          </a:xfrm>
          <a:custGeom>
            <a:avLst/>
            <a:gdLst/>
            <a:ahLst/>
            <a:cxnLst/>
            <a:rect l="l" t="t" r="r" b="b"/>
            <a:pathLst>
              <a:path w="593725" h="262254">
                <a:moveTo>
                  <a:pt x="0" y="0"/>
                </a:moveTo>
                <a:lnTo>
                  <a:pt x="593724" y="0"/>
                </a:lnTo>
                <a:lnTo>
                  <a:pt x="593724"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49" name="object 49"/>
          <p:cNvSpPr txBox="1"/>
          <p:nvPr/>
        </p:nvSpPr>
        <p:spPr>
          <a:xfrm>
            <a:off x="8435104" y="4905138"/>
            <a:ext cx="321945" cy="126958"/>
          </a:xfrm>
          <a:prstGeom prst="rect">
            <a:avLst/>
          </a:prstGeom>
        </p:spPr>
        <p:txBody>
          <a:bodyPr vert="horz" wrap="square" lIns="0" tIns="0" rIns="0" bIns="0" rtlCol="0">
            <a:spAutoFit/>
          </a:bodyPr>
          <a:lstStyle/>
          <a:p>
            <a:pPr marL="9525"/>
            <a:r>
              <a:rPr sz="825" dirty="0">
                <a:solidFill>
                  <a:prstClr val="black"/>
                </a:solidFill>
                <a:latin typeface="Arial"/>
                <a:cs typeface="Arial"/>
              </a:rPr>
              <a:t>Cache</a:t>
            </a:r>
            <a:endParaRPr sz="825">
              <a:solidFill>
                <a:prstClr val="black"/>
              </a:solidFill>
              <a:latin typeface="Arial"/>
              <a:cs typeface="Arial"/>
            </a:endParaRPr>
          </a:p>
        </p:txBody>
      </p:sp>
      <p:sp>
        <p:nvSpPr>
          <p:cNvPr id="50" name="object 50"/>
          <p:cNvSpPr/>
          <p:nvPr/>
        </p:nvSpPr>
        <p:spPr>
          <a:xfrm>
            <a:off x="5189935" y="4165997"/>
            <a:ext cx="561974" cy="0"/>
          </a:xfrm>
          <a:custGeom>
            <a:avLst/>
            <a:gdLst/>
            <a:ahLst/>
            <a:cxnLst/>
            <a:rect l="l" t="t" r="r" b="b"/>
            <a:pathLst>
              <a:path w="749300">
                <a:moveTo>
                  <a:pt x="0" y="0"/>
                </a:moveTo>
                <a:lnTo>
                  <a:pt x="749299" y="0"/>
                </a:lnTo>
              </a:path>
            </a:pathLst>
          </a:custGeom>
          <a:ln w="25399">
            <a:solidFill>
              <a:srgbClr val="000000"/>
            </a:solidFill>
          </a:ln>
        </p:spPr>
        <p:txBody>
          <a:bodyPr wrap="square" lIns="0" tIns="0" rIns="0" bIns="0" rtlCol="0"/>
          <a:lstStyle/>
          <a:p>
            <a:endParaRPr sz="1349">
              <a:solidFill>
                <a:prstClr val="black"/>
              </a:solidFill>
            </a:endParaRPr>
          </a:p>
        </p:txBody>
      </p:sp>
      <p:sp>
        <p:nvSpPr>
          <p:cNvPr id="51" name="object 51"/>
          <p:cNvSpPr/>
          <p:nvPr/>
        </p:nvSpPr>
        <p:spPr>
          <a:xfrm>
            <a:off x="5170885" y="4118373"/>
            <a:ext cx="95249" cy="95249"/>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sz="1349">
              <a:solidFill>
                <a:prstClr val="black"/>
              </a:solidFill>
            </a:endParaRPr>
          </a:p>
        </p:txBody>
      </p:sp>
      <p:sp>
        <p:nvSpPr>
          <p:cNvPr id="52" name="object 52"/>
          <p:cNvSpPr/>
          <p:nvPr/>
        </p:nvSpPr>
        <p:spPr>
          <a:xfrm>
            <a:off x="5675711" y="4118373"/>
            <a:ext cx="95249" cy="95249"/>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53" name="object 53"/>
          <p:cNvSpPr/>
          <p:nvPr/>
        </p:nvSpPr>
        <p:spPr>
          <a:xfrm>
            <a:off x="5170885" y="4212433"/>
            <a:ext cx="95249" cy="95249"/>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sz="1349">
              <a:solidFill>
                <a:prstClr val="black"/>
              </a:solidFill>
            </a:endParaRPr>
          </a:p>
        </p:txBody>
      </p:sp>
      <p:sp>
        <p:nvSpPr>
          <p:cNvPr id="54" name="object 54"/>
          <p:cNvSpPr/>
          <p:nvPr/>
        </p:nvSpPr>
        <p:spPr>
          <a:xfrm>
            <a:off x="5675711" y="4212433"/>
            <a:ext cx="95249" cy="95249"/>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55" name="object 55"/>
          <p:cNvSpPr/>
          <p:nvPr/>
        </p:nvSpPr>
        <p:spPr>
          <a:xfrm>
            <a:off x="5189935" y="4352925"/>
            <a:ext cx="561974" cy="0"/>
          </a:xfrm>
          <a:custGeom>
            <a:avLst/>
            <a:gdLst/>
            <a:ahLst/>
            <a:cxnLst/>
            <a:rect l="l" t="t" r="r" b="b"/>
            <a:pathLst>
              <a:path w="749300">
                <a:moveTo>
                  <a:pt x="0" y="0"/>
                </a:moveTo>
                <a:lnTo>
                  <a:pt x="749299" y="0"/>
                </a:lnTo>
              </a:path>
            </a:pathLst>
          </a:custGeom>
          <a:ln w="25399">
            <a:solidFill>
              <a:srgbClr val="000000"/>
            </a:solidFill>
          </a:ln>
        </p:spPr>
        <p:txBody>
          <a:bodyPr wrap="square" lIns="0" tIns="0" rIns="0" bIns="0" rtlCol="0"/>
          <a:lstStyle/>
          <a:p>
            <a:endParaRPr sz="1349">
              <a:solidFill>
                <a:prstClr val="black"/>
              </a:solidFill>
            </a:endParaRPr>
          </a:p>
        </p:txBody>
      </p:sp>
      <p:sp>
        <p:nvSpPr>
          <p:cNvPr id="56" name="object 56"/>
          <p:cNvSpPr/>
          <p:nvPr/>
        </p:nvSpPr>
        <p:spPr>
          <a:xfrm>
            <a:off x="5170885" y="4305301"/>
            <a:ext cx="95249" cy="95249"/>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sz="1349">
              <a:solidFill>
                <a:prstClr val="black"/>
              </a:solidFill>
            </a:endParaRPr>
          </a:p>
        </p:txBody>
      </p:sp>
      <p:sp>
        <p:nvSpPr>
          <p:cNvPr id="57" name="object 57"/>
          <p:cNvSpPr/>
          <p:nvPr/>
        </p:nvSpPr>
        <p:spPr>
          <a:xfrm>
            <a:off x="5675711" y="4305301"/>
            <a:ext cx="95249" cy="95249"/>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58" name="object 58"/>
          <p:cNvSpPr/>
          <p:nvPr/>
        </p:nvSpPr>
        <p:spPr>
          <a:xfrm>
            <a:off x="2718198" y="4233865"/>
            <a:ext cx="497682" cy="254794"/>
          </a:xfrm>
          <a:custGeom>
            <a:avLst/>
            <a:gdLst/>
            <a:ahLst/>
            <a:cxnLst/>
            <a:rect l="l" t="t" r="r" b="b"/>
            <a:pathLst>
              <a:path w="663575" h="339725">
                <a:moveTo>
                  <a:pt x="0" y="339725"/>
                </a:moveTo>
                <a:lnTo>
                  <a:pt x="663575" y="339725"/>
                </a:lnTo>
                <a:lnTo>
                  <a:pt x="663575" y="0"/>
                </a:lnTo>
                <a:lnTo>
                  <a:pt x="0" y="0"/>
                </a:lnTo>
                <a:lnTo>
                  <a:pt x="0" y="339725"/>
                </a:lnTo>
                <a:close/>
              </a:path>
            </a:pathLst>
          </a:custGeom>
          <a:solidFill>
            <a:srgbClr val="FFFFFF"/>
          </a:solidFill>
        </p:spPr>
        <p:txBody>
          <a:bodyPr wrap="square" lIns="0" tIns="0" rIns="0" bIns="0" rtlCol="0"/>
          <a:lstStyle/>
          <a:p>
            <a:endParaRPr sz="1349">
              <a:solidFill>
                <a:prstClr val="black"/>
              </a:solidFill>
            </a:endParaRPr>
          </a:p>
        </p:txBody>
      </p:sp>
      <p:sp>
        <p:nvSpPr>
          <p:cNvPr id="59" name="object 59"/>
          <p:cNvSpPr/>
          <p:nvPr/>
        </p:nvSpPr>
        <p:spPr>
          <a:xfrm>
            <a:off x="2718198" y="4233865"/>
            <a:ext cx="497682" cy="254794"/>
          </a:xfrm>
          <a:custGeom>
            <a:avLst/>
            <a:gdLst/>
            <a:ahLst/>
            <a:cxnLst/>
            <a:rect l="l" t="t" r="r" b="b"/>
            <a:pathLst>
              <a:path w="663575" h="339725">
                <a:moveTo>
                  <a:pt x="0" y="0"/>
                </a:moveTo>
                <a:lnTo>
                  <a:pt x="663574" y="0"/>
                </a:lnTo>
                <a:lnTo>
                  <a:pt x="663574" y="339724"/>
                </a:lnTo>
                <a:lnTo>
                  <a:pt x="0" y="339724"/>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60" name="object 60"/>
          <p:cNvSpPr txBox="1"/>
          <p:nvPr/>
        </p:nvSpPr>
        <p:spPr>
          <a:xfrm>
            <a:off x="2777253" y="4268154"/>
            <a:ext cx="290513"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App</a:t>
            </a:r>
            <a:endParaRPr sz="1200">
              <a:solidFill>
                <a:prstClr val="black"/>
              </a:solidFill>
              <a:latin typeface="Arial"/>
              <a:cs typeface="Arial"/>
            </a:endParaRPr>
          </a:p>
        </p:txBody>
      </p:sp>
      <p:sp>
        <p:nvSpPr>
          <p:cNvPr id="61" name="object 61"/>
          <p:cNvSpPr/>
          <p:nvPr/>
        </p:nvSpPr>
        <p:spPr>
          <a:xfrm>
            <a:off x="3392090" y="4218719"/>
            <a:ext cx="302418" cy="5715"/>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sz="1349">
              <a:solidFill>
                <a:prstClr val="black"/>
              </a:solidFill>
            </a:endParaRPr>
          </a:p>
        </p:txBody>
      </p:sp>
      <p:sp>
        <p:nvSpPr>
          <p:cNvPr id="62" name="object 62"/>
          <p:cNvSpPr/>
          <p:nvPr/>
        </p:nvSpPr>
        <p:spPr>
          <a:xfrm>
            <a:off x="3373042" y="4175057"/>
            <a:ext cx="96202" cy="95249"/>
          </a:xfrm>
          <a:custGeom>
            <a:avLst/>
            <a:gdLst/>
            <a:ahLst/>
            <a:cxnLst/>
            <a:rect l="l" t="t" r="r" b="b"/>
            <a:pathLst>
              <a:path w="128269" h="127000">
                <a:moveTo>
                  <a:pt x="125870" y="0"/>
                </a:moveTo>
                <a:lnTo>
                  <a:pt x="0" y="65709"/>
                </a:lnTo>
                <a:lnTo>
                  <a:pt x="128090" y="126974"/>
                </a:lnTo>
                <a:lnTo>
                  <a:pt x="76188" y="64376"/>
                </a:lnTo>
                <a:lnTo>
                  <a:pt x="125870" y="0"/>
                </a:lnTo>
                <a:close/>
              </a:path>
            </a:pathLst>
          </a:custGeom>
          <a:solidFill>
            <a:srgbClr val="000000"/>
          </a:solidFill>
        </p:spPr>
        <p:txBody>
          <a:bodyPr wrap="square" lIns="0" tIns="0" rIns="0" bIns="0" rtlCol="0"/>
          <a:lstStyle/>
          <a:p>
            <a:endParaRPr sz="1349">
              <a:solidFill>
                <a:prstClr val="black"/>
              </a:solidFill>
            </a:endParaRPr>
          </a:p>
        </p:txBody>
      </p:sp>
      <p:sp>
        <p:nvSpPr>
          <p:cNvPr id="63" name="object 63"/>
          <p:cNvSpPr/>
          <p:nvPr/>
        </p:nvSpPr>
        <p:spPr>
          <a:xfrm>
            <a:off x="3617493" y="4172436"/>
            <a:ext cx="96202" cy="95249"/>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64" name="object 64"/>
          <p:cNvSpPr/>
          <p:nvPr/>
        </p:nvSpPr>
        <p:spPr>
          <a:xfrm>
            <a:off x="3392090" y="4322304"/>
            <a:ext cx="302418" cy="5715"/>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sz="1349">
              <a:solidFill>
                <a:prstClr val="black"/>
              </a:solidFill>
            </a:endParaRPr>
          </a:p>
        </p:txBody>
      </p:sp>
      <p:sp>
        <p:nvSpPr>
          <p:cNvPr id="65" name="object 65"/>
          <p:cNvSpPr/>
          <p:nvPr/>
        </p:nvSpPr>
        <p:spPr>
          <a:xfrm>
            <a:off x="3373042" y="4278641"/>
            <a:ext cx="96202" cy="95249"/>
          </a:xfrm>
          <a:custGeom>
            <a:avLst/>
            <a:gdLst/>
            <a:ahLst/>
            <a:cxnLst/>
            <a:rect l="l" t="t" r="r" b="b"/>
            <a:pathLst>
              <a:path w="128269" h="127000">
                <a:moveTo>
                  <a:pt x="125870" y="0"/>
                </a:moveTo>
                <a:lnTo>
                  <a:pt x="0" y="65709"/>
                </a:lnTo>
                <a:lnTo>
                  <a:pt x="128090" y="126987"/>
                </a:lnTo>
                <a:lnTo>
                  <a:pt x="76188" y="64376"/>
                </a:lnTo>
                <a:lnTo>
                  <a:pt x="125870" y="0"/>
                </a:lnTo>
                <a:close/>
              </a:path>
            </a:pathLst>
          </a:custGeom>
          <a:solidFill>
            <a:srgbClr val="000000"/>
          </a:solidFill>
        </p:spPr>
        <p:txBody>
          <a:bodyPr wrap="square" lIns="0" tIns="0" rIns="0" bIns="0" rtlCol="0"/>
          <a:lstStyle/>
          <a:p>
            <a:endParaRPr sz="1349">
              <a:solidFill>
                <a:prstClr val="black"/>
              </a:solidFill>
            </a:endParaRPr>
          </a:p>
        </p:txBody>
      </p:sp>
      <p:sp>
        <p:nvSpPr>
          <p:cNvPr id="66" name="object 66"/>
          <p:cNvSpPr/>
          <p:nvPr/>
        </p:nvSpPr>
        <p:spPr>
          <a:xfrm>
            <a:off x="3617493" y="4276021"/>
            <a:ext cx="96202" cy="95249"/>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67" name="object 67"/>
          <p:cNvSpPr/>
          <p:nvPr/>
        </p:nvSpPr>
        <p:spPr>
          <a:xfrm>
            <a:off x="3392090" y="4415172"/>
            <a:ext cx="302418" cy="5715"/>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sz="1349">
              <a:solidFill>
                <a:prstClr val="black"/>
              </a:solidFill>
            </a:endParaRPr>
          </a:p>
        </p:txBody>
      </p:sp>
      <p:sp>
        <p:nvSpPr>
          <p:cNvPr id="68" name="object 68"/>
          <p:cNvSpPr/>
          <p:nvPr/>
        </p:nvSpPr>
        <p:spPr>
          <a:xfrm>
            <a:off x="3373042" y="4371509"/>
            <a:ext cx="96202" cy="95249"/>
          </a:xfrm>
          <a:custGeom>
            <a:avLst/>
            <a:gdLst/>
            <a:ahLst/>
            <a:cxnLst/>
            <a:rect l="l" t="t" r="r" b="b"/>
            <a:pathLst>
              <a:path w="128269" h="127000">
                <a:moveTo>
                  <a:pt x="125870" y="0"/>
                </a:moveTo>
                <a:lnTo>
                  <a:pt x="0" y="65709"/>
                </a:lnTo>
                <a:lnTo>
                  <a:pt x="128090" y="126974"/>
                </a:lnTo>
                <a:lnTo>
                  <a:pt x="76188" y="64376"/>
                </a:lnTo>
                <a:lnTo>
                  <a:pt x="125870" y="0"/>
                </a:lnTo>
                <a:close/>
              </a:path>
            </a:pathLst>
          </a:custGeom>
          <a:solidFill>
            <a:srgbClr val="000000"/>
          </a:solidFill>
        </p:spPr>
        <p:txBody>
          <a:bodyPr wrap="square" lIns="0" tIns="0" rIns="0" bIns="0" rtlCol="0"/>
          <a:lstStyle/>
          <a:p>
            <a:endParaRPr sz="1349">
              <a:solidFill>
                <a:prstClr val="black"/>
              </a:solidFill>
            </a:endParaRPr>
          </a:p>
        </p:txBody>
      </p:sp>
      <p:sp>
        <p:nvSpPr>
          <p:cNvPr id="69" name="object 69"/>
          <p:cNvSpPr/>
          <p:nvPr/>
        </p:nvSpPr>
        <p:spPr>
          <a:xfrm>
            <a:off x="3617493" y="4368890"/>
            <a:ext cx="96202" cy="95249"/>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70" name="object 70"/>
          <p:cNvSpPr/>
          <p:nvPr/>
        </p:nvSpPr>
        <p:spPr>
          <a:xfrm>
            <a:off x="7137918" y="3481945"/>
            <a:ext cx="385762" cy="333851"/>
          </a:xfrm>
          <a:custGeom>
            <a:avLst/>
            <a:gdLst/>
            <a:ahLst/>
            <a:cxnLst/>
            <a:rect l="l" t="t" r="r" b="b"/>
            <a:pathLst>
              <a:path w="514350" h="445135">
                <a:moveTo>
                  <a:pt x="0" y="444604"/>
                </a:moveTo>
                <a:lnTo>
                  <a:pt x="514027" y="0"/>
                </a:lnTo>
              </a:path>
            </a:pathLst>
          </a:custGeom>
          <a:ln w="25399">
            <a:solidFill>
              <a:srgbClr val="000000"/>
            </a:solidFill>
          </a:ln>
        </p:spPr>
        <p:txBody>
          <a:bodyPr wrap="square" lIns="0" tIns="0" rIns="0" bIns="0" rtlCol="0"/>
          <a:lstStyle/>
          <a:p>
            <a:endParaRPr sz="1349">
              <a:solidFill>
                <a:prstClr val="black"/>
              </a:solidFill>
            </a:endParaRPr>
          </a:p>
        </p:txBody>
      </p:sp>
      <p:sp>
        <p:nvSpPr>
          <p:cNvPr id="71" name="object 71"/>
          <p:cNvSpPr/>
          <p:nvPr/>
        </p:nvSpPr>
        <p:spPr>
          <a:xfrm>
            <a:off x="7123512" y="3729535"/>
            <a:ext cx="103345" cy="98583"/>
          </a:xfrm>
          <a:custGeom>
            <a:avLst/>
            <a:gdLst/>
            <a:ahLst/>
            <a:cxnLst/>
            <a:rect l="l" t="t" r="r" b="b"/>
            <a:pathLst>
              <a:path w="137795" h="131445">
                <a:moveTo>
                  <a:pt x="54508" y="0"/>
                </a:moveTo>
                <a:lnTo>
                  <a:pt x="0" y="131102"/>
                </a:lnTo>
                <a:lnTo>
                  <a:pt x="137591" y="96050"/>
                </a:lnTo>
                <a:lnTo>
                  <a:pt x="57632" y="81254"/>
                </a:lnTo>
                <a:lnTo>
                  <a:pt x="54508" y="0"/>
                </a:lnTo>
                <a:close/>
              </a:path>
            </a:pathLst>
          </a:custGeom>
          <a:solidFill>
            <a:srgbClr val="000000"/>
          </a:solidFill>
        </p:spPr>
        <p:txBody>
          <a:bodyPr wrap="square" lIns="0" tIns="0" rIns="0" bIns="0" rtlCol="0"/>
          <a:lstStyle/>
          <a:p>
            <a:endParaRPr sz="1349">
              <a:solidFill>
                <a:prstClr val="black"/>
              </a:solidFill>
            </a:endParaRPr>
          </a:p>
        </p:txBody>
      </p:sp>
      <p:sp>
        <p:nvSpPr>
          <p:cNvPr id="72" name="object 72"/>
          <p:cNvSpPr/>
          <p:nvPr/>
        </p:nvSpPr>
        <p:spPr>
          <a:xfrm>
            <a:off x="7434656" y="3469483"/>
            <a:ext cx="103345" cy="98583"/>
          </a:xfrm>
          <a:custGeom>
            <a:avLst/>
            <a:gdLst/>
            <a:ahLst/>
            <a:cxnLst/>
            <a:rect l="l" t="t" r="r" b="b"/>
            <a:pathLst>
              <a:path w="137795" h="131445">
                <a:moveTo>
                  <a:pt x="137591" y="0"/>
                </a:moveTo>
                <a:lnTo>
                  <a:pt x="0" y="35051"/>
                </a:lnTo>
                <a:lnTo>
                  <a:pt x="79959" y="49847"/>
                </a:lnTo>
                <a:lnTo>
                  <a:pt x="83083" y="131114"/>
                </a:lnTo>
                <a:lnTo>
                  <a:pt x="137591" y="0"/>
                </a:lnTo>
                <a:close/>
              </a:path>
            </a:pathLst>
          </a:custGeom>
          <a:solidFill>
            <a:srgbClr val="000000"/>
          </a:solidFill>
        </p:spPr>
        <p:txBody>
          <a:bodyPr wrap="square" lIns="0" tIns="0" rIns="0" bIns="0" rtlCol="0"/>
          <a:lstStyle/>
          <a:p>
            <a:endParaRPr sz="1349">
              <a:solidFill>
                <a:prstClr val="black"/>
              </a:solidFill>
            </a:endParaRPr>
          </a:p>
        </p:txBody>
      </p:sp>
      <p:sp>
        <p:nvSpPr>
          <p:cNvPr id="73" name="object 73"/>
          <p:cNvSpPr/>
          <p:nvPr/>
        </p:nvSpPr>
        <p:spPr>
          <a:xfrm>
            <a:off x="7137939" y="3586697"/>
            <a:ext cx="385762" cy="332422"/>
          </a:xfrm>
          <a:custGeom>
            <a:avLst/>
            <a:gdLst/>
            <a:ahLst/>
            <a:cxnLst/>
            <a:rect l="l" t="t" r="r" b="b"/>
            <a:pathLst>
              <a:path w="514350" h="443229">
                <a:moveTo>
                  <a:pt x="0" y="443080"/>
                </a:moveTo>
                <a:lnTo>
                  <a:pt x="513973" y="0"/>
                </a:lnTo>
              </a:path>
            </a:pathLst>
          </a:custGeom>
          <a:ln w="25399">
            <a:solidFill>
              <a:srgbClr val="000000"/>
            </a:solidFill>
          </a:ln>
        </p:spPr>
        <p:txBody>
          <a:bodyPr wrap="square" lIns="0" tIns="0" rIns="0" bIns="0" rtlCol="0"/>
          <a:lstStyle/>
          <a:p>
            <a:endParaRPr sz="1349">
              <a:solidFill>
                <a:prstClr val="black"/>
              </a:solidFill>
            </a:endParaRPr>
          </a:p>
        </p:txBody>
      </p:sp>
      <p:sp>
        <p:nvSpPr>
          <p:cNvPr id="74" name="object 74"/>
          <p:cNvSpPr/>
          <p:nvPr/>
        </p:nvSpPr>
        <p:spPr>
          <a:xfrm>
            <a:off x="7123512" y="3833186"/>
            <a:ext cx="103345" cy="98583"/>
          </a:xfrm>
          <a:custGeom>
            <a:avLst/>
            <a:gdLst/>
            <a:ahLst/>
            <a:cxnLst/>
            <a:rect l="l" t="t" r="r" b="b"/>
            <a:pathLst>
              <a:path w="137795" h="131445">
                <a:moveTo>
                  <a:pt x="54724" y="0"/>
                </a:moveTo>
                <a:lnTo>
                  <a:pt x="0" y="131013"/>
                </a:lnTo>
                <a:lnTo>
                  <a:pt x="137655" y="96189"/>
                </a:lnTo>
                <a:lnTo>
                  <a:pt x="57708" y="81254"/>
                </a:lnTo>
                <a:lnTo>
                  <a:pt x="54724" y="0"/>
                </a:lnTo>
                <a:close/>
              </a:path>
            </a:pathLst>
          </a:custGeom>
          <a:solidFill>
            <a:srgbClr val="000000"/>
          </a:solidFill>
        </p:spPr>
        <p:txBody>
          <a:bodyPr wrap="square" lIns="0" tIns="0" rIns="0" bIns="0" rtlCol="0"/>
          <a:lstStyle/>
          <a:p>
            <a:endParaRPr sz="1349">
              <a:solidFill>
                <a:prstClr val="black"/>
              </a:solidFill>
            </a:endParaRPr>
          </a:p>
        </p:txBody>
      </p:sp>
      <p:sp>
        <p:nvSpPr>
          <p:cNvPr id="75" name="object 75"/>
          <p:cNvSpPr/>
          <p:nvPr/>
        </p:nvSpPr>
        <p:spPr>
          <a:xfrm>
            <a:off x="7434608" y="3574259"/>
            <a:ext cx="103345" cy="98583"/>
          </a:xfrm>
          <a:custGeom>
            <a:avLst/>
            <a:gdLst/>
            <a:ahLst/>
            <a:cxnLst/>
            <a:rect l="l" t="t" r="r" b="b"/>
            <a:pathLst>
              <a:path w="137795" h="131445">
                <a:moveTo>
                  <a:pt x="137655" y="0"/>
                </a:moveTo>
                <a:lnTo>
                  <a:pt x="0" y="34823"/>
                </a:lnTo>
                <a:lnTo>
                  <a:pt x="79933" y="49758"/>
                </a:lnTo>
                <a:lnTo>
                  <a:pt x="82930" y="131025"/>
                </a:lnTo>
                <a:lnTo>
                  <a:pt x="137655" y="0"/>
                </a:lnTo>
                <a:close/>
              </a:path>
            </a:pathLst>
          </a:custGeom>
          <a:solidFill>
            <a:srgbClr val="000000"/>
          </a:solidFill>
        </p:spPr>
        <p:txBody>
          <a:bodyPr wrap="square" lIns="0" tIns="0" rIns="0" bIns="0" rtlCol="0"/>
          <a:lstStyle/>
          <a:p>
            <a:endParaRPr sz="1349">
              <a:solidFill>
                <a:prstClr val="black"/>
              </a:solidFill>
            </a:endParaRPr>
          </a:p>
        </p:txBody>
      </p:sp>
      <p:sp>
        <p:nvSpPr>
          <p:cNvPr id="76" name="object 76"/>
          <p:cNvSpPr/>
          <p:nvPr/>
        </p:nvSpPr>
        <p:spPr>
          <a:xfrm>
            <a:off x="7127202" y="3690306"/>
            <a:ext cx="385762" cy="333851"/>
          </a:xfrm>
          <a:custGeom>
            <a:avLst/>
            <a:gdLst/>
            <a:ahLst/>
            <a:cxnLst/>
            <a:rect l="l" t="t" r="r" b="b"/>
            <a:pathLst>
              <a:path w="514350" h="445135">
                <a:moveTo>
                  <a:pt x="0" y="444604"/>
                </a:moveTo>
                <a:lnTo>
                  <a:pt x="514027" y="0"/>
                </a:lnTo>
              </a:path>
            </a:pathLst>
          </a:custGeom>
          <a:ln w="25399">
            <a:solidFill>
              <a:srgbClr val="000000"/>
            </a:solidFill>
          </a:ln>
        </p:spPr>
        <p:txBody>
          <a:bodyPr wrap="square" lIns="0" tIns="0" rIns="0" bIns="0" rtlCol="0"/>
          <a:lstStyle/>
          <a:p>
            <a:endParaRPr sz="1349">
              <a:solidFill>
                <a:prstClr val="black"/>
              </a:solidFill>
            </a:endParaRPr>
          </a:p>
        </p:txBody>
      </p:sp>
      <p:sp>
        <p:nvSpPr>
          <p:cNvPr id="77" name="object 77"/>
          <p:cNvSpPr/>
          <p:nvPr/>
        </p:nvSpPr>
        <p:spPr>
          <a:xfrm>
            <a:off x="7112798" y="3937894"/>
            <a:ext cx="103345" cy="98583"/>
          </a:xfrm>
          <a:custGeom>
            <a:avLst/>
            <a:gdLst/>
            <a:ahLst/>
            <a:cxnLst/>
            <a:rect l="l" t="t" r="r" b="b"/>
            <a:pathLst>
              <a:path w="137795" h="131445">
                <a:moveTo>
                  <a:pt x="54508" y="0"/>
                </a:moveTo>
                <a:lnTo>
                  <a:pt x="0" y="131102"/>
                </a:lnTo>
                <a:lnTo>
                  <a:pt x="137591" y="96050"/>
                </a:lnTo>
                <a:lnTo>
                  <a:pt x="57632" y="81254"/>
                </a:lnTo>
                <a:lnTo>
                  <a:pt x="54508" y="0"/>
                </a:lnTo>
                <a:close/>
              </a:path>
            </a:pathLst>
          </a:custGeom>
          <a:solidFill>
            <a:srgbClr val="000000"/>
          </a:solidFill>
        </p:spPr>
        <p:txBody>
          <a:bodyPr wrap="square" lIns="0" tIns="0" rIns="0" bIns="0" rtlCol="0"/>
          <a:lstStyle/>
          <a:p>
            <a:endParaRPr sz="1349">
              <a:solidFill>
                <a:prstClr val="black"/>
              </a:solidFill>
            </a:endParaRPr>
          </a:p>
        </p:txBody>
      </p:sp>
      <p:sp>
        <p:nvSpPr>
          <p:cNvPr id="78" name="object 78"/>
          <p:cNvSpPr/>
          <p:nvPr/>
        </p:nvSpPr>
        <p:spPr>
          <a:xfrm>
            <a:off x="7423941" y="3677842"/>
            <a:ext cx="103345" cy="98583"/>
          </a:xfrm>
          <a:custGeom>
            <a:avLst/>
            <a:gdLst/>
            <a:ahLst/>
            <a:cxnLst/>
            <a:rect l="l" t="t" r="r" b="b"/>
            <a:pathLst>
              <a:path w="137795" h="131445">
                <a:moveTo>
                  <a:pt x="137591" y="0"/>
                </a:moveTo>
                <a:lnTo>
                  <a:pt x="0" y="35051"/>
                </a:lnTo>
                <a:lnTo>
                  <a:pt x="79959" y="49847"/>
                </a:lnTo>
                <a:lnTo>
                  <a:pt x="83070" y="131114"/>
                </a:lnTo>
                <a:lnTo>
                  <a:pt x="137591" y="0"/>
                </a:lnTo>
                <a:close/>
              </a:path>
            </a:pathLst>
          </a:custGeom>
          <a:solidFill>
            <a:srgbClr val="000000"/>
          </a:solidFill>
        </p:spPr>
        <p:txBody>
          <a:bodyPr wrap="square" lIns="0" tIns="0" rIns="0" bIns="0" rtlCol="0"/>
          <a:lstStyle/>
          <a:p>
            <a:endParaRPr sz="1349">
              <a:solidFill>
                <a:prstClr val="black"/>
              </a:solidFill>
            </a:endParaRPr>
          </a:p>
        </p:txBody>
      </p:sp>
      <p:sp>
        <p:nvSpPr>
          <p:cNvPr id="79" name="object 79"/>
          <p:cNvSpPr/>
          <p:nvPr/>
        </p:nvSpPr>
        <p:spPr>
          <a:xfrm>
            <a:off x="7116486" y="4427301"/>
            <a:ext cx="385762" cy="333851"/>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sz="1349">
              <a:solidFill>
                <a:prstClr val="black"/>
              </a:solidFill>
            </a:endParaRPr>
          </a:p>
        </p:txBody>
      </p:sp>
      <p:sp>
        <p:nvSpPr>
          <p:cNvPr id="80" name="object 80"/>
          <p:cNvSpPr/>
          <p:nvPr/>
        </p:nvSpPr>
        <p:spPr>
          <a:xfrm>
            <a:off x="7102080" y="4414839"/>
            <a:ext cx="103345" cy="98583"/>
          </a:xfrm>
          <a:custGeom>
            <a:avLst/>
            <a:gdLst/>
            <a:ahLst/>
            <a:cxnLst/>
            <a:rect l="l" t="t" r="r" b="b"/>
            <a:pathLst>
              <a:path w="137795" h="131445">
                <a:moveTo>
                  <a:pt x="0" y="0"/>
                </a:moveTo>
                <a:lnTo>
                  <a:pt x="54508" y="131114"/>
                </a:lnTo>
                <a:lnTo>
                  <a:pt x="57632" y="49847"/>
                </a:lnTo>
                <a:lnTo>
                  <a:pt x="137591" y="35051"/>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81" name="object 81"/>
          <p:cNvSpPr/>
          <p:nvPr/>
        </p:nvSpPr>
        <p:spPr>
          <a:xfrm>
            <a:off x="7413224" y="4674881"/>
            <a:ext cx="103345" cy="98583"/>
          </a:xfrm>
          <a:custGeom>
            <a:avLst/>
            <a:gdLst/>
            <a:ahLst/>
            <a:cxnLst/>
            <a:rect l="l" t="t" r="r" b="b"/>
            <a:pathLst>
              <a:path w="137795" h="131445">
                <a:moveTo>
                  <a:pt x="83083" y="0"/>
                </a:moveTo>
                <a:lnTo>
                  <a:pt x="79959" y="81267"/>
                </a:lnTo>
                <a:lnTo>
                  <a:pt x="0" y="96062"/>
                </a:lnTo>
                <a:lnTo>
                  <a:pt x="137591" y="131114"/>
                </a:lnTo>
                <a:lnTo>
                  <a:pt x="83083" y="0"/>
                </a:lnTo>
                <a:close/>
              </a:path>
            </a:pathLst>
          </a:custGeom>
          <a:solidFill>
            <a:srgbClr val="000000"/>
          </a:solidFill>
        </p:spPr>
        <p:txBody>
          <a:bodyPr wrap="square" lIns="0" tIns="0" rIns="0" bIns="0" rtlCol="0"/>
          <a:lstStyle/>
          <a:p>
            <a:endParaRPr sz="1349">
              <a:solidFill>
                <a:prstClr val="black"/>
              </a:solidFill>
            </a:endParaRPr>
          </a:p>
        </p:txBody>
      </p:sp>
      <p:sp>
        <p:nvSpPr>
          <p:cNvPr id="82" name="object 82"/>
          <p:cNvSpPr/>
          <p:nvPr/>
        </p:nvSpPr>
        <p:spPr>
          <a:xfrm>
            <a:off x="7127202" y="4532077"/>
            <a:ext cx="385762" cy="333851"/>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sz="1349">
              <a:solidFill>
                <a:prstClr val="black"/>
              </a:solidFill>
            </a:endParaRPr>
          </a:p>
        </p:txBody>
      </p:sp>
      <p:sp>
        <p:nvSpPr>
          <p:cNvPr id="83" name="object 83"/>
          <p:cNvSpPr/>
          <p:nvPr/>
        </p:nvSpPr>
        <p:spPr>
          <a:xfrm>
            <a:off x="7112798" y="4519615"/>
            <a:ext cx="103345" cy="98583"/>
          </a:xfrm>
          <a:custGeom>
            <a:avLst/>
            <a:gdLst/>
            <a:ahLst/>
            <a:cxnLst/>
            <a:rect l="l" t="t" r="r" b="b"/>
            <a:pathLst>
              <a:path w="137795" h="131445">
                <a:moveTo>
                  <a:pt x="0" y="0"/>
                </a:moveTo>
                <a:lnTo>
                  <a:pt x="54508" y="131114"/>
                </a:lnTo>
                <a:lnTo>
                  <a:pt x="57632" y="49847"/>
                </a:lnTo>
                <a:lnTo>
                  <a:pt x="137591" y="35051"/>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84" name="object 84"/>
          <p:cNvSpPr/>
          <p:nvPr/>
        </p:nvSpPr>
        <p:spPr>
          <a:xfrm>
            <a:off x="7423941" y="4779666"/>
            <a:ext cx="103345" cy="98583"/>
          </a:xfrm>
          <a:custGeom>
            <a:avLst/>
            <a:gdLst/>
            <a:ahLst/>
            <a:cxnLst/>
            <a:rect l="l" t="t" r="r" b="b"/>
            <a:pathLst>
              <a:path w="137795" h="131445">
                <a:moveTo>
                  <a:pt x="83070" y="0"/>
                </a:moveTo>
                <a:lnTo>
                  <a:pt x="79959" y="81254"/>
                </a:lnTo>
                <a:lnTo>
                  <a:pt x="0" y="96050"/>
                </a:lnTo>
                <a:lnTo>
                  <a:pt x="137591" y="131102"/>
                </a:lnTo>
                <a:lnTo>
                  <a:pt x="83070" y="0"/>
                </a:lnTo>
                <a:close/>
              </a:path>
            </a:pathLst>
          </a:custGeom>
          <a:solidFill>
            <a:srgbClr val="000000"/>
          </a:solidFill>
        </p:spPr>
        <p:txBody>
          <a:bodyPr wrap="square" lIns="0" tIns="0" rIns="0" bIns="0" rtlCol="0"/>
          <a:lstStyle/>
          <a:p>
            <a:endParaRPr sz="1349">
              <a:solidFill>
                <a:prstClr val="black"/>
              </a:solidFill>
            </a:endParaRPr>
          </a:p>
        </p:txBody>
      </p:sp>
      <p:sp>
        <p:nvSpPr>
          <p:cNvPr id="85" name="object 85"/>
          <p:cNvSpPr/>
          <p:nvPr/>
        </p:nvSpPr>
        <p:spPr>
          <a:xfrm>
            <a:off x="7127202" y="4624945"/>
            <a:ext cx="385762" cy="333851"/>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sz="1349">
              <a:solidFill>
                <a:prstClr val="black"/>
              </a:solidFill>
            </a:endParaRPr>
          </a:p>
        </p:txBody>
      </p:sp>
      <p:sp>
        <p:nvSpPr>
          <p:cNvPr id="86" name="object 86"/>
          <p:cNvSpPr/>
          <p:nvPr/>
        </p:nvSpPr>
        <p:spPr>
          <a:xfrm>
            <a:off x="7112798" y="4612484"/>
            <a:ext cx="103345" cy="98583"/>
          </a:xfrm>
          <a:custGeom>
            <a:avLst/>
            <a:gdLst/>
            <a:ahLst/>
            <a:cxnLst/>
            <a:rect l="l" t="t" r="r" b="b"/>
            <a:pathLst>
              <a:path w="137795" h="131445">
                <a:moveTo>
                  <a:pt x="0" y="0"/>
                </a:moveTo>
                <a:lnTo>
                  <a:pt x="54508" y="131102"/>
                </a:lnTo>
                <a:lnTo>
                  <a:pt x="57632" y="49847"/>
                </a:lnTo>
                <a:lnTo>
                  <a:pt x="137591" y="35051"/>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87" name="object 87"/>
          <p:cNvSpPr/>
          <p:nvPr/>
        </p:nvSpPr>
        <p:spPr>
          <a:xfrm>
            <a:off x="7423941" y="4872525"/>
            <a:ext cx="103345" cy="98583"/>
          </a:xfrm>
          <a:custGeom>
            <a:avLst/>
            <a:gdLst/>
            <a:ahLst/>
            <a:cxnLst/>
            <a:rect l="l" t="t" r="r" b="b"/>
            <a:pathLst>
              <a:path w="137795" h="131445">
                <a:moveTo>
                  <a:pt x="83070" y="0"/>
                </a:moveTo>
                <a:lnTo>
                  <a:pt x="79959" y="81267"/>
                </a:lnTo>
                <a:lnTo>
                  <a:pt x="0" y="96062"/>
                </a:lnTo>
                <a:lnTo>
                  <a:pt x="137591" y="131114"/>
                </a:lnTo>
                <a:lnTo>
                  <a:pt x="83070" y="0"/>
                </a:lnTo>
                <a:close/>
              </a:path>
            </a:pathLst>
          </a:custGeom>
          <a:solidFill>
            <a:srgbClr val="000000"/>
          </a:solidFill>
        </p:spPr>
        <p:txBody>
          <a:bodyPr wrap="square" lIns="0" tIns="0" rIns="0" bIns="0" rtlCol="0"/>
          <a:lstStyle/>
          <a:p>
            <a:endParaRPr sz="1349">
              <a:solidFill>
                <a:prstClr val="black"/>
              </a:solidFill>
            </a:endParaRPr>
          </a:p>
        </p:txBody>
      </p:sp>
      <p:sp>
        <p:nvSpPr>
          <p:cNvPr id="88" name="object 88"/>
          <p:cNvSpPr txBox="1"/>
          <p:nvPr/>
        </p:nvSpPr>
        <p:spPr>
          <a:xfrm>
            <a:off x="1790218" y="990624"/>
            <a:ext cx="8599990" cy="1136786"/>
          </a:xfrm>
          <a:prstGeom prst="rect">
            <a:avLst/>
          </a:prstGeom>
        </p:spPr>
        <p:txBody>
          <a:bodyPr vert="horz" wrap="square" lIns="0" tIns="0" rIns="0" bIns="0" rtlCol="0">
            <a:spAutoFit/>
          </a:bodyPr>
          <a:lstStyle/>
          <a:p>
            <a:pPr marL="295274" indent="-285750">
              <a:buFont typeface="Arial" charset="0"/>
              <a:buChar char="•"/>
              <a:tabLst>
                <a:tab pos="180970" algn="l"/>
              </a:tabLst>
            </a:pPr>
            <a:r>
              <a:rPr sz="1500" b="1" dirty="0">
                <a:solidFill>
                  <a:prstClr val="black"/>
                </a:solidFill>
                <a:latin typeface="Arial"/>
                <a:cs typeface="Arial"/>
              </a:rPr>
              <a:t>A Spark application is initiated from a driver</a:t>
            </a:r>
            <a:r>
              <a:rPr sz="1500" b="1" spc="-82" dirty="0">
                <a:solidFill>
                  <a:prstClr val="black"/>
                </a:solidFill>
                <a:latin typeface="Arial"/>
                <a:cs typeface="Arial"/>
              </a:rPr>
              <a:t> </a:t>
            </a:r>
            <a:r>
              <a:rPr sz="1500" b="1" dirty="0">
                <a:solidFill>
                  <a:prstClr val="black"/>
                </a:solidFill>
                <a:latin typeface="Arial"/>
                <a:cs typeface="Arial"/>
              </a:rPr>
              <a:t>program</a:t>
            </a:r>
            <a:endParaRPr sz="1500" dirty="0">
              <a:solidFill>
                <a:prstClr val="black"/>
              </a:solidFill>
              <a:latin typeface="Arial"/>
              <a:cs typeface="Arial"/>
            </a:endParaRPr>
          </a:p>
          <a:p>
            <a:pPr marL="180970" marR="3810" indent="-171446">
              <a:buFont typeface="Arial"/>
              <a:buChar char="§"/>
              <a:tabLst>
                <a:tab pos="180970" algn="l"/>
              </a:tabLst>
            </a:pPr>
            <a:endParaRPr lang="en-US" sz="1538" dirty="0">
              <a:solidFill>
                <a:prstClr val="black"/>
              </a:solidFill>
              <a:latin typeface="Times New Roman"/>
              <a:cs typeface="Times New Roman"/>
            </a:endParaRPr>
          </a:p>
          <a:p>
            <a:pPr marL="295274" marR="3810" indent="-285750">
              <a:buFont typeface="Arial" charset="0"/>
              <a:buChar char="•"/>
              <a:tabLst>
                <a:tab pos="180970" algn="l"/>
              </a:tabLst>
            </a:pPr>
            <a:r>
              <a:rPr sz="1500" b="1" dirty="0">
                <a:solidFill>
                  <a:prstClr val="black"/>
                </a:solidFill>
                <a:latin typeface="Arial"/>
                <a:cs typeface="Arial"/>
              </a:rPr>
              <a:t>Each Spark application runs as a set of processes coordinated by</a:t>
            </a:r>
            <a:r>
              <a:rPr sz="1500" b="1" spc="-85" dirty="0">
                <a:solidFill>
                  <a:prstClr val="black"/>
                </a:solidFill>
                <a:latin typeface="Arial"/>
                <a:cs typeface="Arial"/>
              </a:rPr>
              <a:t> </a:t>
            </a:r>
            <a:r>
              <a:rPr sz="1500" b="1" dirty="0">
                <a:solidFill>
                  <a:prstClr val="black"/>
                </a:solidFill>
                <a:latin typeface="Arial"/>
                <a:cs typeface="Arial"/>
              </a:rPr>
              <a:t>the  Spark context object </a:t>
            </a:r>
            <a:r>
              <a:rPr sz="1500" dirty="0">
                <a:solidFill>
                  <a:prstClr val="black"/>
                </a:solidFill>
                <a:latin typeface="Arial"/>
                <a:cs typeface="Arial"/>
              </a:rPr>
              <a:t>(driver</a:t>
            </a:r>
            <a:r>
              <a:rPr sz="1500" spc="-79" dirty="0">
                <a:solidFill>
                  <a:prstClr val="black"/>
                </a:solidFill>
                <a:latin typeface="Arial"/>
                <a:cs typeface="Arial"/>
              </a:rPr>
              <a:t> </a:t>
            </a:r>
            <a:r>
              <a:rPr sz="1500" dirty="0">
                <a:solidFill>
                  <a:prstClr val="black"/>
                </a:solidFill>
                <a:latin typeface="Arial"/>
                <a:cs typeface="Arial"/>
              </a:rPr>
              <a:t>program)</a:t>
            </a:r>
          </a:p>
          <a:p>
            <a:pPr marL="266694"/>
            <a:r>
              <a:rPr sz="1349" dirty="0">
                <a:solidFill>
                  <a:prstClr val="black"/>
                </a:solidFill>
                <a:latin typeface="Arial"/>
                <a:cs typeface="Arial"/>
              </a:rPr>
              <a:t>–  Spark context connects to Cluster Manager (standalone,</a:t>
            </a:r>
            <a:r>
              <a:rPr sz="1349" spc="-199" dirty="0">
                <a:solidFill>
                  <a:prstClr val="black"/>
                </a:solidFill>
                <a:latin typeface="Arial"/>
                <a:cs typeface="Arial"/>
              </a:rPr>
              <a:t> </a:t>
            </a:r>
            <a:r>
              <a:rPr sz="1349" spc="-4" dirty="0">
                <a:solidFill>
                  <a:prstClr val="black"/>
                </a:solidFill>
                <a:latin typeface="Arial"/>
                <a:cs typeface="Arial"/>
              </a:rPr>
              <a:t>Mesos/Yarn)</a:t>
            </a:r>
            <a:endParaRPr sz="1349" dirty="0">
              <a:solidFill>
                <a:prstClr val="black"/>
              </a:solidFill>
              <a:latin typeface="Arial"/>
              <a:cs typeface="Arial"/>
            </a:endParaRPr>
          </a:p>
        </p:txBody>
      </p:sp>
      <p:sp>
        <p:nvSpPr>
          <p:cNvPr id="89" name="object 89"/>
          <p:cNvSpPr txBox="1"/>
          <p:nvPr/>
        </p:nvSpPr>
        <p:spPr>
          <a:xfrm>
            <a:off x="2057398" y="2144807"/>
            <a:ext cx="5418214" cy="416974"/>
          </a:xfrm>
          <a:prstGeom prst="rect">
            <a:avLst/>
          </a:prstGeom>
        </p:spPr>
        <p:txBody>
          <a:bodyPr vert="horz" wrap="square" lIns="0" tIns="0" rIns="0" bIns="0" rtlCol="0">
            <a:spAutoFit/>
          </a:bodyPr>
          <a:lstStyle/>
          <a:p>
            <a:pPr marL="200020" marR="3810" indent="-190494">
              <a:lnSpc>
                <a:spcPct val="101899"/>
              </a:lnSpc>
              <a:buFontTx/>
              <a:buChar char="–"/>
              <a:tabLst>
                <a:tab pos="180970" algn="l"/>
              </a:tabLst>
            </a:pPr>
            <a:r>
              <a:rPr sz="1349" dirty="0">
                <a:solidFill>
                  <a:prstClr val="black"/>
                </a:solidFill>
                <a:latin typeface="Arial"/>
                <a:cs typeface="Arial"/>
              </a:rPr>
              <a:t>Spark context acquires executors (JVM</a:t>
            </a:r>
            <a:r>
              <a:rPr sz="1349" spc="-79" dirty="0">
                <a:solidFill>
                  <a:prstClr val="black"/>
                </a:solidFill>
                <a:latin typeface="Arial"/>
                <a:cs typeface="Arial"/>
              </a:rPr>
              <a:t> </a:t>
            </a:r>
            <a:r>
              <a:rPr sz="1349" dirty="0">
                <a:solidFill>
                  <a:prstClr val="black"/>
                </a:solidFill>
                <a:latin typeface="Arial"/>
                <a:cs typeface="Arial"/>
              </a:rPr>
              <a:t>instance)  on worker</a:t>
            </a:r>
            <a:r>
              <a:rPr sz="1349" spc="-75" dirty="0">
                <a:solidFill>
                  <a:prstClr val="black"/>
                </a:solidFill>
                <a:latin typeface="Arial"/>
                <a:cs typeface="Arial"/>
              </a:rPr>
              <a:t> </a:t>
            </a:r>
            <a:r>
              <a:rPr sz="1349" dirty="0">
                <a:solidFill>
                  <a:prstClr val="black"/>
                </a:solidFill>
                <a:latin typeface="Arial"/>
                <a:cs typeface="Arial"/>
              </a:rPr>
              <a:t>nodes</a:t>
            </a:r>
          </a:p>
          <a:p>
            <a:pPr marL="180970" indent="-171446">
              <a:lnSpc>
                <a:spcPts val="1574"/>
              </a:lnSpc>
              <a:buFontTx/>
              <a:buChar char="–"/>
              <a:tabLst>
                <a:tab pos="180970" algn="l"/>
              </a:tabLst>
            </a:pPr>
            <a:r>
              <a:rPr sz="1349" dirty="0">
                <a:solidFill>
                  <a:prstClr val="black"/>
                </a:solidFill>
                <a:latin typeface="Arial"/>
                <a:cs typeface="Arial"/>
              </a:rPr>
              <a:t>Spark context sends tasks to the</a:t>
            </a:r>
            <a:r>
              <a:rPr sz="1349" spc="-79" dirty="0">
                <a:solidFill>
                  <a:prstClr val="black"/>
                </a:solidFill>
                <a:latin typeface="Arial"/>
                <a:cs typeface="Arial"/>
              </a:rPr>
              <a:t> </a:t>
            </a:r>
            <a:r>
              <a:rPr sz="1349" dirty="0">
                <a:solidFill>
                  <a:prstClr val="black"/>
                </a:solidFill>
                <a:latin typeface="Arial"/>
                <a:cs typeface="Arial"/>
              </a:rPr>
              <a:t>executors</a:t>
            </a:r>
          </a:p>
        </p:txBody>
      </p:sp>
    </p:spTree>
    <p:extLst>
      <p:ext uri="{BB962C8B-B14F-4D97-AF65-F5344CB8AC3E}">
        <p14:creationId xmlns:p14="http://schemas.microsoft.com/office/powerpoint/2010/main" val="1781408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141696" y="641913"/>
            <a:ext cx="7715250" cy="410433"/>
          </a:xfrm>
          <a:prstGeom prst="rect">
            <a:avLst/>
          </a:prstGeom>
        </p:spPr>
        <p:txBody>
          <a:bodyPr vert="horz" wrap="square" lIns="0" tIns="0" rIns="0" bIns="0" numCol="1" rtlCol="0" anchor="ctr" anchorCtr="0" compatLnSpc="1">
            <a:prstTxWarp prst="textNoShape">
              <a:avLst/>
            </a:prstTxWarp>
            <a:spAutoFit/>
          </a:bodyPr>
          <a:lstStyle/>
          <a:p>
            <a:pPr marL="9525" algn="ctr"/>
            <a:r>
              <a:rPr spc="-4" dirty="0"/>
              <a:t>Resilient Distributed</a:t>
            </a:r>
            <a:r>
              <a:rPr spc="-15" dirty="0"/>
              <a:t> </a:t>
            </a:r>
            <a:r>
              <a:rPr dirty="0"/>
              <a:t>Datasets</a:t>
            </a:r>
          </a:p>
        </p:txBody>
      </p:sp>
      <p:sp>
        <p:nvSpPr>
          <p:cNvPr id="4" name="object 4"/>
          <p:cNvSpPr txBox="1"/>
          <p:nvPr/>
        </p:nvSpPr>
        <p:spPr>
          <a:xfrm>
            <a:off x="4352928" y="5062541"/>
            <a:ext cx="711041" cy="577081"/>
          </a:xfrm>
          <a:prstGeom prst="rect">
            <a:avLst/>
          </a:prstGeom>
          <a:ln w="9524">
            <a:solidFill>
              <a:srgbClr val="000000"/>
            </a:solidFill>
          </a:ln>
        </p:spPr>
        <p:txBody>
          <a:bodyPr vert="horz" wrap="square" lIns="0" tIns="38100" rIns="0" bIns="0" rtlCol="0">
            <a:spAutoFit/>
          </a:bodyPr>
          <a:lstStyle/>
          <a:p>
            <a:pPr marL="64768" marR="65244" algn="just">
              <a:lnSpc>
                <a:spcPts val="1424"/>
              </a:lnSpc>
              <a:spcBef>
                <a:spcPts val="300"/>
              </a:spcBef>
            </a:pPr>
            <a:r>
              <a:rPr sz="1200" dirty="0">
                <a:solidFill>
                  <a:prstClr val="black"/>
                </a:solidFill>
                <a:latin typeface="Arial"/>
                <a:cs typeface="Arial"/>
              </a:rPr>
              <a:t>Mokhtar  Jacques  Dirk</a:t>
            </a:r>
            <a:endParaRPr sz="1200">
              <a:solidFill>
                <a:prstClr val="black"/>
              </a:solidFill>
              <a:latin typeface="Arial"/>
              <a:cs typeface="Arial"/>
            </a:endParaRPr>
          </a:p>
        </p:txBody>
      </p:sp>
      <p:sp>
        <p:nvSpPr>
          <p:cNvPr id="5" name="object 5"/>
          <p:cNvSpPr txBox="1"/>
          <p:nvPr/>
        </p:nvSpPr>
        <p:spPr>
          <a:xfrm>
            <a:off x="5531648" y="5062541"/>
            <a:ext cx="573881" cy="577081"/>
          </a:xfrm>
          <a:prstGeom prst="rect">
            <a:avLst/>
          </a:prstGeom>
          <a:ln w="9524">
            <a:solidFill>
              <a:srgbClr val="000000"/>
            </a:solidFill>
          </a:ln>
        </p:spPr>
        <p:txBody>
          <a:bodyPr vert="horz" wrap="square" lIns="0" tIns="38100" rIns="0" bIns="0" rtlCol="0">
            <a:spAutoFit/>
          </a:bodyPr>
          <a:lstStyle/>
          <a:p>
            <a:pPr marL="64768" marR="63816">
              <a:lnSpc>
                <a:spcPts val="1424"/>
              </a:lnSpc>
              <a:spcBef>
                <a:spcPts val="300"/>
              </a:spcBef>
            </a:pPr>
            <a:r>
              <a:rPr sz="1200" dirty="0">
                <a:solidFill>
                  <a:prstClr val="black"/>
                </a:solidFill>
                <a:latin typeface="Arial"/>
                <a:cs typeface="Arial"/>
              </a:rPr>
              <a:t>Cindy  </a:t>
            </a:r>
            <a:r>
              <a:rPr sz="1200" spc="-4" dirty="0">
                <a:solidFill>
                  <a:prstClr val="black"/>
                </a:solidFill>
                <a:latin typeface="Arial"/>
                <a:cs typeface="Arial"/>
              </a:rPr>
              <a:t>Dan  </a:t>
            </a:r>
            <a:r>
              <a:rPr sz="1200" dirty="0">
                <a:solidFill>
                  <a:prstClr val="black"/>
                </a:solidFill>
                <a:latin typeface="Arial"/>
                <a:cs typeface="Arial"/>
              </a:rPr>
              <a:t>Susan</a:t>
            </a:r>
            <a:endParaRPr sz="1200">
              <a:solidFill>
                <a:prstClr val="black"/>
              </a:solidFill>
              <a:latin typeface="Arial"/>
              <a:cs typeface="Arial"/>
            </a:endParaRPr>
          </a:p>
        </p:txBody>
      </p:sp>
      <p:sp>
        <p:nvSpPr>
          <p:cNvPr id="6" name="object 6"/>
          <p:cNvSpPr txBox="1"/>
          <p:nvPr/>
        </p:nvSpPr>
        <p:spPr>
          <a:xfrm>
            <a:off x="6572253" y="5062541"/>
            <a:ext cx="711041" cy="577081"/>
          </a:xfrm>
          <a:prstGeom prst="rect">
            <a:avLst/>
          </a:prstGeom>
          <a:ln w="9524">
            <a:solidFill>
              <a:srgbClr val="000000"/>
            </a:solidFill>
          </a:ln>
        </p:spPr>
        <p:txBody>
          <a:bodyPr vert="horz" wrap="square" lIns="0" tIns="38100" rIns="0" bIns="0" rtlCol="0">
            <a:spAutoFit/>
          </a:bodyPr>
          <a:lstStyle/>
          <a:p>
            <a:pPr marL="64768" marR="65244">
              <a:lnSpc>
                <a:spcPts val="1424"/>
              </a:lnSpc>
              <a:spcBef>
                <a:spcPts val="300"/>
              </a:spcBef>
            </a:pPr>
            <a:r>
              <a:rPr sz="1200" dirty="0">
                <a:solidFill>
                  <a:prstClr val="black"/>
                </a:solidFill>
                <a:latin typeface="Arial"/>
                <a:cs typeface="Arial"/>
              </a:rPr>
              <a:t>Dirk  Frank  Jacques</a:t>
            </a:r>
            <a:endParaRPr sz="1200">
              <a:solidFill>
                <a:prstClr val="black"/>
              </a:solidFill>
              <a:latin typeface="Arial"/>
              <a:cs typeface="Arial"/>
            </a:endParaRPr>
          </a:p>
        </p:txBody>
      </p:sp>
      <p:sp>
        <p:nvSpPr>
          <p:cNvPr id="7" name="object 7"/>
          <p:cNvSpPr txBox="1"/>
          <p:nvPr/>
        </p:nvSpPr>
        <p:spPr>
          <a:xfrm>
            <a:off x="4356022" y="4837273"/>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1</a:t>
            </a:r>
            <a:endParaRPr sz="1200">
              <a:solidFill>
                <a:prstClr val="black"/>
              </a:solidFill>
              <a:latin typeface="Arial"/>
              <a:cs typeface="Arial"/>
            </a:endParaRPr>
          </a:p>
        </p:txBody>
      </p:sp>
      <p:sp>
        <p:nvSpPr>
          <p:cNvPr id="8" name="object 8"/>
          <p:cNvSpPr txBox="1"/>
          <p:nvPr/>
        </p:nvSpPr>
        <p:spPr>
          <a:xfrm>
            <a:off x="5493069" y="4839654"/>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2</a:t>
            </a:r>
            <a:endParaRPr sz="1200">
              <a:solidFill>
                <a:prstClr val="black"/>
              </a:solidFill>
              <a:latin typeface="Arial"/>
              <a:cs typeface="Arial"/>
            </a:endParaRPr>
          </a:p>
        </p:txBody>
      </p:sp>
      <p:sp>
        <p:nvSpPr>
          <p:cNvPr id="9" name="object 9"/>
          <p:cNvSpPr txBox="1"/>
          <p:nvPr/>
        </p:nvSpPr>
        <p:spPr>
          <a:xfrm>
            <a:off x="6563441" y="4842035"/>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3</a:t>
            </a:r>
            <a:endParaRPr sz="1200">
              <a:solidFill>
                <a:prstClr val="black"/>
              </a:solidFill>
              <a:latin typeface="Arial"/>
              <a:cs typeface="Arial"/>
            </a:endParaRPr>
          </a:p>
        </p:txBody>
      </p:sp>
      <p:sp>
        <p:nvSpPr>
          <p:cNvPr id="10" name="object 10"/>
          <p:cNvSpPr txBox="1"/>
          <p:nvPr/>
        </p:nvSpPr>
        <p:spPr>
          <a:xfrm>
            <a:off x="3474960" y="5156361"/>
            <a:ext cx="501967"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Names</a:t>
            </a:r>
            <a:endParaRPr sz="1200">
              <a:solidFill>
                <a:prstClr val="black"/>
              </a:solidFill>
              <a:latin typeface="Arial"/>
              <a:cs typeface="Arial"/>
            </a:endParaRPr>
          </a:p>
        </p:txBody>
      </p:sp>
      <p:sp>
        <p:nvSpPr>
          <p:cNvPr id="11" name="object 11"/>
          <p:cNvSpPr/>
          <p:nvPr/>
        </p:nvSpPr>
        <p:spPr>
          <a:xfrm>
            <a:off x="4218387" y="4717260"/>
            <a:ext cx="3216116" cy="1064419"/>
          </a:xfrm>
          <a:custGeom>
            <a:avLst/>
            <a:gdLst/>
            <a:ahLst/>
            <a:cxnLst/>
            <a:rect l="l" t="t" r="r" b="b"/>
            <a:pathLst>
              <a:path w="4288155" h="1419225">
                <a:moveTo>
                  <a:pt x="0" y="0"/>
                </a:moveTo>
                <a:lnTo>
                  <a:pt x="4287836" y="0"/>
                </a:lnTo>
                <a:lnTo>
                  <a:pt x="4287836" y="1419218"/>
                </a:lnTo>
                <a:lnTo>
                  <a:pt x="0" y="1419218"/>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2" name="object 12"/>
          <p:cNvSpPr txBox="1"/>
          <p:nvPr/>
        </p:nvSpPr>
        <p:spPr>
          <a:xfrm>
            <a:off x="2044861" y="1740695"/>
            <a:ext cx="8160152" cy="2706767"/>
          </a:xfrm>
          <a:prstGeom prst="rect">
            <a:avLst/>
          </a:prstGeom>
        </p:spPr>
        <p:txBody>
          <a:bodyPr vert="horz" wrap="square" lIns="0" tIns="0" rIns="0" bIns="0" rtlCol="0">
            <a:spAutoFit/>
          </a:bodyPr>
          <a:lstStyle/>
          <a:p>
            <a:pPr marL="295274" indent="-285750">
              <a:lnSpc>
                <a:spcPts val="1598"/>
              </a:lnSpc>
              <a:buFont typeface="Arial" charset="0"/>
              <a:buChar char="•"/>
              <a:tabLst>
                <a:tab pos="180970" algn="l"/>
              </a:tabLst>
            </a:pPr>
            <a:r>
              <a:rPr sz="1349" b="1" dirty="0">
                <a:solidFill>
                  <a:prstClr val="black"/>
                </a:solidFill>
                <a:latin typeface="Arial"/>
                <a:cs typeface="Arial"/>
              </a:rPr>
              <a:t>RDD is a distributed collection of </a:t>
            </a:r>
            <a:r>
              <a:rPr sz="1349" b="1" spc="-4" dirty="0">
                <a:solidFill>
                  <a:prstClr val="black"/>
                </a:solidFill>
                <a:latin typeface="Arial"/>
                <a:cs typeface="Arial"/>
              </a:rPr>
              <a:t>Scala/Python/Java </a:t>
            </a:r>
            <a:r>
              <a:rPr sz="1349" b="1" dirty="0">
                <a:solidFill>
                  <a:prstClr val="black"/>
                </a:solidFill>
                <a:latin typeface="Arial"/>
                <a:cs typeface="Arial"/>
              </a:rPr>
              <a:t>objects of the same</a:t>
            </a:r>
            <a:r>
              <a:rPr sz="1349" b="1" spc="-19" dirty="0">
                <a:solidFill>
                  <a:prstClr val="black"/>
                </a:solidFill>
                <a:latin typeface="Arial"/>
                <a:cs typeface="Arial"/>
              </a:rPr>
              <a:t> </a:t>
            </a:r>
            <a:r>
              <a:rPr sz="1349" b="1" dirty="0">
                <a:solidFill>
                  <a:prstClr val="black"/>
                </a:solidFill>
                <a:latin typeface="Arial"/>
                <a:cs typeface="Arial"/>
              </a:rPr>
              <a:t>type:</a:t>
            </a:r>
            <a:endParaRPr sz="1349" dirty="0">
              <a:solidFill>
                <a:prstClr val="black"/>
              </a:solidFill>
              <a:latin typeface="Arial"/>
              <a:cs typeface="Arial"/>
            </a:endParaRPr>
          </a:p>
          <a:p>
            <a:pPr marL="438139" lvl="1" indent="-171446">
              <a:lnSpc>
                <a:spcPts val="1598"/>
              </a:lnSpc>
              <a:buFontTx/>
              <a:buChar char="–"/>
              <a:tabLst>
                <a:tab pos="438139" algn="l"/>
              </a:tabLst>
            </a:pPr>
            <a:r>
              <a:rPr sz="1349" dirty="0">
                <a:solidFill>
                  <a:prstClr val="black"/>
                </a:solidFill>
                <a:latin typeface="Arial"/>
                <a:cs typeface="Arial"/>
              </a:rPr>
              <a:t>Strings</a:t>
            </a:r>
          </a:p>
          <a:p>
            <a:pPr marL="438139" lvl="1" indent="-171446">
              <a:lnSpc>
                <a:spcPts val="1598"/>
              </a:lnSpc>
              <a:spcBef>
                <a:spcPts val="30"/>
              </a:spcBef>
              <a:buFontTx/>
              <a:buChar char="–"/>
              <a:tabLst>
                <a:tab pos="438139" algn="l"/>
              </a:tabLst>
            </a:pPr>
            <a:r>
              <a:rPr sz="1349" dirty="0">
                <a:solidFill>
                  <a:prstClr val="black"/>
                </a:solidFill>
                <a:latin typeface="Arial"/>
                <a:cs typeface="Arial"/>
              </a:rPr>
              <a:t>Integers</a:t>
            </a:r>
          </a:p>
          <a:p>
            <a:pPr marL="438139" lvl="1" indent="-171446">
              <a:lnSpc>
                <a:spcPts val="1598"/>
              </a:lnSpc>
              <a:buFontTx/>
              <a:buChar char="–"/>
              <a:tabLst>
                <a:tab pos="438139" algn="l"/>
              </a:tabLst>
            </a:pPr>
            <a:r>
              <a:rPr sz="1349" spc="-23" dirty="0">
                <a:solidFill>
                  <a:prstClr val="black"/>
                </a:solidFill>
                <a:latin typeface="Arial"/>
                <a:cs typeface="Arial"/>
              </a:rPr>
              <a:t>(key, </a:t>
            </a:r>
            <a:r>
              <a:rPr sz="1349" dirty="0">
                <a:solidFill>
                  <a:prstClr val="black"/>
                </a:solidFill>
                <a:latin typeface="Arial"/>
                <a:cs typeface="Arial"/>
              </a:rPr>
              <a:t>value)</a:t>
            </a:r>
            <a:r>
              <a:rPr sz="1349" spc="-45" dirty="0">
                <a:solidFill>
                  <a:prstClr val="black"/>
                </a:solidFill>
                <a:latin typeface="Arial"/>
                <a:cs typeface="Arial"/>
              </a:rPr>
              <a:t> </a:t>
            </a:r>
            <a:r>
              <a:rPr sz="1349" dirty="0">
                <a:solidFill>
                  <a:prstClr val="black"/>
                </a:solidFill>
                <a:latin typeface="Arial"/>
                <a:cs typeface="Arial"/>
              </a:rPr>
              <a:t>pairs</a:t>
            </a:r>
          </a:p>
          <a:p>
            <a:pPr marL="438139" lvl="1" indent="-171446">
              <a:spcBef>
                <a:spcPts val="30"/>
              </a:spcBef>
              <a:buFontTx/>
              <a:buChar char="–"/>
              <a:tabLst>
                <a:tab pos="438139" algn="l"/>
              </a:tabLst>
            </a:pPr>
            <a:r>
              <a:rPr sz="1349" dirty="0">
                <a:solidFill>
                  <a:prstClr val="black"/>
                </a:solidFill>
                <a:latin typeface="Arial"/>
                <a:cs typeface="Arial"/>
              </a:rPr>
              <a:t>class </a:t>
            </a:r>
            <a:r>
              <a:rPr sz="1349" spc="-4" dirty="0">
                <a:solidFill>
                  <a:prstClr val="black"/>
                </a:solidFill>
                <a:latin typeface="Arial"/>
                <a:cs typeface="Arial"/>
              </a:rPr>
              <a:t>Java/Python/Scala</a:t>
            </a:r>
            <a:r>
              <a:rPr sz="1349" spc="-19" dirty="0">
                <a:solidFill>
                  <a:prstClr val="black"/>
                </a:solidFill>
                <a:latin typeface="Arial"/>
                <a:cs typeface="Arial"/>
              </a:rPr>
              <a:t> </a:t>
            </a:r>
            <a:r>
              <a:rPr sz="1349" dirty="0">
                <a:solidFill>
                  <a:prstClr val="black"/>
                </a:solidFill>
                <a:latin typeface="Arial"/>
                <a:cs typeface="Arial"/>
              </a:rPr>
              <a:t>objects</a:t>
            </a:r>
          </a:p>
          <a:p>
            <a:pPr>
              <a:spcBef>
                <a:spcPts val="7"/>
              </a:spcBef>
            </a:pPr>
            <a:endParaRPr sz="1388" dirty="0">
              <a:solidFill>
                <a:prstClr val="black"/>
              </a:solidFill>
              <a:latin typeface="Times New Roman"/>
              <a:cs typeface="Times New Roman"/>
            </a:endParaRPr>
          </a:p>
          <a:p>
            <a:pPr marL="223832" indent="-214308">
              <a:buFont typeface="Arial"/>
              <a:buChar char="•"/>
              <a:tabLst>
                <a:tab pos="223355" algn="l"/>
                <a:tab pos="223832" algn="l"/>
              </a:tabLst>
            </a:pPr>
            <a:r>
              <a:rPr sz="1349" b="1" spc="-4" dirty="0">
                <a:solidFill>
                  <a:prstClr val="black"/>
                </a:solidFill>
                <a:latin typeface="Arial"/>
                <a:cs typeface="Arial"/>
              </a:rPr>
              <a:t>RDDs are</a:t>
            </a:r>
            <a:r>
              <a:rPr sz="1349" b="1" spc="-67" dirty="0">
                <a:solidFill>
                  <a:prstClr val="black"/>
                </a:solidFill>
                <a:latin typeface="Arial"/>
                <a:cs typeface="Arial"/>
              </a:rPr>
              <a:t> </a:t>
            </a:r>
            <a:r>
              <a:rPr sz="1349" b="1" dirty="0">
                <a:solidFill>
                  <a:srgbClr val="FF0000"/>
                </a:solidFill>
                <a:latin typeface="Arial"/>
                <a:cs typeface="Arial"/>
              </a:rPr>
              <a:t>immutable</a:t>
            </a:r>
            <a:endParaRPr sz="1349" dirty="0">
              <a:solidFill>
                <a:prstClr val="black"/>
              </a:solidFill>
              <a:latin typeface="Arial"/>
              <a:cs typeface="Arial"/>
            </a:endParaRPr>
          </a:p>
          <a:p>
            <a:pPr marL="266694">
              <a:spcBef>
                <a:spcPts val="30"/>
              </a:spcBef>
            </a:pPr>
            <a:r>
              <a:rPr sz="1349" dirty="0">
                <a:solidFill>
                  <a:prstClr val="black"/>
                </a:solidFill>
                <a:latin typeface="Arial"/>
                <a:cs typeface="Arial"/>
              </a:rPr>
              <a:t>Modifications create new</a:t>
            </a:r>
            <a:r>
              <a:rPr sz="1349" spc="-75" dirty="0">
                <a:solidFill>
                  <a:prstClr val="black"/>
                </a:solidFill>
                <a:latin typeface="Arial"/>
                <a:cs typeface="Arial"/>
              </a:rPr>
              <a:t> </a:t>
            </a:r>
            <a:r>
              <a:rPr sz="1349" dirty="0">
                <a:solidFill>
                  <a:prstClr val="black"/>
                </a:solidFill>
                <a:latin typeface="Arial"/>
                <a:cs typeface="Arial"/>
              </a:rPr>
              <a:t>RDDs</a:t>
            </a:r>
          </a:p>
          <a:p>
            <a:pPr marL="180970" indent="-171446">
              <a:buFont typeface="Arial"/>
              <a:buChar char="§"/>
              <a:tabLst>
                <a:tab pos="180970" algn="l"/>
              </a:tabLst>
            </a:pPr>
            <a:endParaRPr lang="en-US" sz="1388" dirty="0">
              <a:solidFill>
                <a:prstClr val="black"/>
              </a:solidFill>
              <a:latin typeface="Times New Roman"/>
              <a:cs typeface="Times New Roman"/>
            </a:endParaRPr>
          </a:p>
          <a:p>
            <a:pPr marL="295274" indent="-285750">
              <a:buFont typeface="Arial" charset="0"/>
              <a:buChar char="•"/>
              <a:tabLst>
                <a:tab pos="180970" algn="l"/>
              </a:tabLst>
            </a:pPr>
            <a:r>
              <a:rPr sz="1349" b="1" dirty="0">
                <a:solidFill>
                  <a:prstClr val="black"/>
                </a:solidFill>
                <a:latin typeface="Arial"/>
                <a:cs typeface="Arial"/>
              </a:rPr>
              <a:t>Physically distributed across </a:t>
            </a:r>
            <a:r>
              <a:rPr sz="1349" b="1" spc="-11" dirty="0">
                <a:solidFill>
                  <a:prstClr val="black"/>
                </a:solidFill>
                <a:latin typeface="Arial"/>
                <a:cs typeface="Arial"/>
              </a:rPr>
              <a:t>cluster, </a:t>
            </a:r>
            <a:r>
              <a:rPr sz="1349" b="1" dirty="0">
                <a:solidFill>
                  <a:prstClr val="black"/>
                </a:solidFill>
                <a:latin typeface="Arial"/>
                <a:cs typeface="Arial"/>
              </a:rPr>
              <a:t>but manipulated as one logical</a:t>
            </a:r>
            <a:r>
              <a:rPr sz="1349" b="1" spc="-64" dirty="0">
                <a:solidFill>
                  <a:prstClr val="black"/>
                </a:solidFill>
                <a:latin typeface="Arial"/>
                <a:cs typeface="Arial"/>
              </a:rPr>
              <a:t> </a:t>
            </a:r>
            <a:r>
              <a:rPr sz="1349" b="1" dirty="0">
                <a:solidFill>
                  <a:prstClr val="black"/>
                </a:solidFill>
                <a:latin typeface="Arial"/>
                <a:cs typeface="Arial"/>
              </a:rPr>
              <a:t>entity:</a:t>
            </a:r>
            <a:endParaRPr sz="1349" dirty="0">
              <a:solidFill>
                <a:prstClr val="black"/>
              </a:solidFill>
              <a:latin typeface="Arial"/>
              <a:cs typeface="Arial"/>
            </a:endParaRPr>
          </a:p>
          <a:p>
            <a:pPr marL="438139" marR="259550" lvl="1" indent="-171446">
              <a:lnSpc>
                <a:spcPts val="1574"/>
              </a:lnSpc>
              <a:spcBef>
                <a:spcPts val="121"/>
              </a:spcBef>
              <a:buFontTx/>
              <a:buChar char="–"/>
              <a:tabLst>
                <a:tab pos="438139" algn="l"/>
              </a:tabLst>
            </a:pPr>
            <a:r>
              <a:rPr sz="1349" dirty="0">
                <a:solidFill>
                  <a:prstClr val="black"/>
                </a:solidFill>
                <a:latin typeface="Arial"/>
                <a:cs typeface="Arial"/>
              </a:rPr>
              <a:t>Spark will “distribute” any required processing to all partitions where the</a:t>
            </a:r>
            <a:r>
              <a:rPr sz="1349" spc="-75" dirty="0">
                <a:solidFill>
                  <a:prstClr val="black"/>
                </a:solidFill>
                <a:latin typeface="Arial"/>
                <a:cs typeface="Arial"/>
              </a:rPr>
              <a:t> </a:t>
            </a:r>
            <a:r>
              <a:rPr sz="1349" dirty="0">
                <a:solidFill>
                  <a:prstClr val="black"/>
                </a:solidFill>
                <a:latin typeface="Arial"/>
                <a:cs typeface="Arial"/>
              </a:rPr>
              <a:t>RDD  exists and perform necessary redistributions and aggregations as</a:t>
            </a:r>
            <a:r>
              <a:rPr sz="1349" spc="-75" dirty="0">
                <a:solidFill>
                  <a:prstClr val="black"/>
                </a:solidFill>
                <a:latin typeface="Arial"/>
                <a:cs typeface="Arial"/>
              </a:rPr>
              <a:t> </a:t>
            </a:r>
            <a:r>
              <a:rPr sz="1349" dirty="0">
                <a:solidFill>
                  <a:prstClr val="black"/>
                </a:solidFill>
                <a:latin typeface="Arial"/>
                <a:cs typeface="Arial"/>
              </a:rPr>
              <a:t>well.</a:t>
            </a:r>
          </a:p>
          <a:p>
            <a:pPr marL="438139" lvl="1" indent="-171446">
              <a:lnSpc>
                <a:spcPts val="1605"/>
              </a:lnSpc>
              <a:buFontTx/>
              <a:buChar char="–"/>
              <a:tabLst>
                <a:tab pos="438139" algn="l"/>
              </a:tabLst>
            </a:pPr>
            <a:r>
              <a:rPr sz="1349" dirty="0">
                <a:solidFill>
                  <a:prstClr val="black"/>
                </a:solidFill>
                <a:latin typeface="Arial"/>
                <a:cs typeface="Arial"/>
              </a:rPr>
              <a:t>Example: Consider a distributed RDD “Names” made of</a:t>
            </a:r>
            <a:r>
              <a:rPr sz="1349" spc="-82" dirty="0">
                <a:solidFill>
                  <a:prstClr val="black"/>
                </a:solidFill>
                <a:latin typeface="Arial"/>
                <a:cs typeface="Arial"/>
              </a:rPr>
              <a:t> </a:t>
            </a:r>
            <a:r>
              <a:rPr sz="1349" dirty="0">
                <a:solidFill>
                  <a:prstClr val="black"/>
                </a:solidFill>
                <a:latin typeface="Arial"/>
                <a:cs typeface="Arial"/>
              </a:rPr>
              <a:t>names</a:t>
            </a:r>
          </a:p>
        </p:txBody>
      </p:sp>
    </p:spTree>
    <p:extLst>
      <p:ext uri="{BB962C8B-B14F-4D97-AF65-F5344CB8AC3E}">
        <p14:creationId xmlns:p14="http://schemas.microsoft.com/office/powerpoint/2010/main" val="988704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631812" y="582293"/>
            <a:ext cx="6349666" cy="410433"/>
          </a:xfrm>
          <a:prstGeom prst="rect">
            <a:avLst/>
          </a:prstGeom>
        </p:spPr>
        <p:txBody>
          <a:bodyPr vert="horz" wrap="square" lIns="0" tIns="0" rIns="0" bIns="0" numCol="1" rtlCol="0" anchor="ctr" anchorCtr="0" compatLnSpc="1">
            <a:prstTxWarp prst="textNoShape">
              <a:avLst/>
            </a:prstTxWarp>
            <a:spAutoFit/>
          </a:bodyPr>
          <a:lstStyle/>
          <a:p>
            <a:pPr marL="9525"/>
            <a:r>
              <a:rPr spc="-4" dirty="0"/>
              <a:t>Resilient Distributed</a:t>
            </a:r>
            <a:r>
              <a:rPr spc="-15" dirty="0"/>
              <a:t> </a:t>
            </a:r>
            <a:r>
              <a:rPr dirty="0"/>
              <a:t>Datasets</a:t>
            </a:r>
          </a:p>
        </p:txBody>
      </p:sp>
      <p:sp>
        <p:nvSpPr>
          <p:cNvPr id="4" name="object 4"/>
          <p:cNvSpPr txBox="1"/>
          <p:nvPr/>
        </p:nvSpPr>
        <p:spPr>
          <a:xfrm>
            <a:off x="4352928" y="4847038"/>
            <a:ext cx="711041" cy="577081"/>
          </a:xfrm>
          <a:prstGeom prst="rect">
            <a:avLst/>
          </a:prstGeom>
          <a:ln w="9524">
            <a:solidFill>
              <a:srgbClr val="000000"/>
            </a:solidFill>
          </a:ln>
        </p:spPr>
        <p:txBody>
          <a:bodyPr vert="horz" wrap="square" lIns="0" tIns="38100" rIns="0" bIns="0" rtlCol="0">
            <a:spAutoFit/>
          </a:bodyPr>
          <a:lstStyle/>
          <a:p>
            <a:pPr marL="64768" marR="65244" algn="just">
              <a:lnSpc>
                <a:spcPts val="1424"/>
              </a:lnSpc>
              <a:spcBef>
                <a:spcPts val="300"/>
              </a:spcBef>
            </a:pPr>
            <a:r>
              <a:rPr sz="1200" dirty="0">
                <a:solidFill>
                  <a:prstClr val="black"/>
                </a:solidFill>
                <a:latin typeface="Arial"/>
                <a:cs typeface="Arial"/>
              </a:rPr>
              <a:t>Mokhtar  Jacques  Dirk</a:t>
            </a:r>
            <a:endParaRPr sz="1200">
              <a:solidFill>
                <a:prstClr val="black"/>
              </a:solidFill>
              <a:latin typeface="Arial"/>
              <a:cs typeface="Arial"/>
            </a:endParaRPr>
          </a:p>
        </p:txBody>
      </p:sp>
      <p:sp>
        <p:nvSpPr>
          <p:cNvPr id="5" name="object 5"/>
          <p:cNvSpPr txBox="1"/>
          <p:nvPr/>
        </p:nvSpPr>
        <p:spPr>
          <a:xfrm>
            <a:off x="5531648" y="4847038"/>
            <a:ext cx="573881" cy="577081"/>
          </a:xfrm>
          <a:prstGeom prst="rect">
            <a:avLst/>
          </a:prstGeom>
          <a:ln w="9524">
            <a:solidFill>
              <a:srgbClr val="000000"/>
            </a:solidFill>
          </a:ln>
        </p:spPr>
        <p:txBody>
          <a:bodyPr vert="horz" wrap="square" lIns="0" tIns="38100" rIns="0" bIns="0" rtlCol="0">
            <a:spAutoFit/>
          </a:bodyPr>
          <a:lstStyle/>
          <a:p>
            <a:pPr marL="64768" marR="63816">
              <a:lnSpc>
                <a:spcPts val="1424"/>
              </a:lnSpc>
              <a:spcBef>
                <a:spcPts val="300"/>
              </a:spcBef>
            </a:pPr>
            <a:r>
              <a:rPr sz="1200" dirty="0">
                <a:solidFill>
                  <a:prstClr val="black"/>
                </a:solidFill>
                <a:latin typeface="Arial"/>
                <a:cs typeface="Arial"/>
              </a:rPr>
              <a:t>Cindy  </a:t>
            </a:r>
            <a:r>
              <a:rPr sz="1200" spc="-4" dirty="0">
                <a:solidFill>
                  <a:prstClr val="black"/>
                </a:solidFill>
                <a:latin typeface="Arial"/>
                <a:cs typeface="Arial"/>
              </a:rPr>
              <a:t>Dan  </a:t>
            </a:r>
            <a:r>
              <a:rPr sz="1200" dirty="0">
                <a:solidFill>
                  <a:prstClr val="black"/>
                </a:solidFill>
                <a:latin typeface="Arial"/>
                <a:cs typeface="Arial"/>
              </a:rPr>
              <a:t>Susan</a:t>
            </a:r>
            <a:endParaRPr sz="1200">
              <a:solidFill>
                <a:prstClr val="black"/>
              </a:solidFill>
              <a:latin typeface="Arial"/>
              <a:cs typeface="Arial"/>
            </a:endParaRPr>
          </a:p>
        </p:txBody>
      </p:sp>
      <p:sp>
        <p:nvSpPr>
          <p:cNvPr id="6" name="object 6"/>
          <p:cNvSpPr txBox="1"/>
          <p:nvPr/>
        </p:nvSpPr>
        <p:spPr>
          <a:xfrm>
            <a:off x="6572253" y="4847038"/>
            <a:ext cx="711041" cy="577081"/>
          </a:xfrm>
          <a:prstGeom prst="rect">
            <a:avLst/>
          </a:prstGeom>
          <a:ln w="9524">
            <a:solidFill>
              <a:srgbClr val="000000"/>
            </a:solidFill>
          </a:ln>
        </p:spPr>
        <p:txBody>
          <a:bodyPr vert="horz" wrap="square" lIns="0" tIns="38100" rIns="0" bIns="0" rtlCol="0">
            <a:spAutoFit/>
          </a:bodyPr>
          <a:lstStyle/>
          <a:p>
            <a:pPr marL="64768" marR="65244">
              <a:lnSpc>
                <a:spcPts val="1424"/>
              </a:lnSpc>
              <a:spcBef>
                <a:spcPts val="300"/>
              </a:spcBef>
            </a:pPr>
            <a:r>
              <a:rPr sz="1200" dirty="0">
                <a:solidFill>
                  <a:prstClr val="black"/>
                </a:solidFill>
                <a:latin typeface="Arial"/>
                <a:cs typeface="Arial"/>
              </a:rPr>
              <a:t>Dirk  Frank  Jacques</a:t>
            </a:r>
            <a:endParaRPr sz="1200">
              <a:solidFill>
                <a:prstClr val="black"/>
              </a:solidFill>
              <a:latin typeface="Arial"/>
              <a:cs typeface="Arial"/>
            </a:endParaRPr>
          </a:p>
        </p:txBody>
      </p:sp>
      <p:sp>
        <p:nvSpPr>
          <p:cNvPr id="7" name="object 7"/>
          <p:cNvSpPr txBox="1"/>
          <p:nvPr/>
        </p:nvSpPr>
        <p:spPr>
          <a:xfrm>
            <a:off x="4356022" y="4622961"/>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1</a:t>
            </a:r>
            <a:endParaRPr sz="1200">
              <a:solidFill>
                <a:prstClr val="black"/>
              </a:solidFill>
              <a:latin typeface="Arial"/>
              <a:cs typeface="Arial"/>
            </a:endParaRPr>
          </a:p>
        </p:txBody>
      </p:sp>
      <p:sp>
        <p:nvSpPr>
          <p:cNvPr id="8" name="object 8"/>
          <p:cNvSpPr txBox="1"/>
          <p:nvPr/>
        </p:nvSpPr>
        <p:spPr>
          <a:xfrm>
            <a:off x="6563441" y="4626531"/>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3</a:t>
            </a:r>
            <a:endParaRPr sz="1200">
              <a:solidFill>
                <a:prstClr val="black"/>
              </a:solidFill>
              <a:latin typeface="Arial"/>
              <a:cs typeface="Arial"/>
            </a:endParaRPr>
          </a:p>
        </p:txBody>
      </p:sp>
      <p:sp>
        <p:nvSpPr>
          <p:cNvPr id="9" name="object 9"/>
          <p:cNvSpPr txBox="1"/>
          <p:nvPr/>
        </p:nvSpPr>
        <p:spPr>
          <a:xfrm>
            <a:off x="5493069" y="4292727"/>
            <a:ext cx="705326" cy="520784"/>
          </a:xfrm>
          <a:prstGeom prst="rect">
            <a:avLst/>
          </a:prstGeom>
        </p:spPr>
        <p:txBody>
          <a:bodyPr vert="horz" wrap="square" lIns="0" tIns="0" rIns="0" bIns="0" rtlCol="0">
            <a:spAutoFit/>
          </a:bodyPr>
          <a:lstStyle/>
          <a:p>
            <a:pPr marL="9525" marR="3810" indent="45242">
              <a:lnSpc>
                <a:spcPct val="140600"/>
              </a:lnSpc>
            </a:pPr>
            <a:r>
              <a:rPr sz="1200" dirty="0">
                <a:solidFill>
                  <a:prstClr val="black"/>
                </a:solidFill>
                <a:latin typeface="Arial"/>
                <a:cs typeface="Arial"/>
              </a:rPr>
              <a:t>Names  Partition</a:t>
            </a:r>
            <a:r>
              <a:rPr sz="1200" spc="-75" dirty="0">
                <a:solidFill>
                  <a:prstClr val="black"/>
                </a:solidFill>
                <a:latin typeface="Arial"/>
                <a:cs typeface="Arial"/>
              </a:rPr>
              <a:t> </a:t>
            </a:r>
            <a:r>
              <a:rPr sz="1200" dirty="0">
                <a:solidFill>
                  <a:prstClr val="black"/>
                </a:solidFill>
                <a:latin typeface="Arial"/>
                <a:cs typeface="Arial"/>
              </a:rPr>
              <a:t>2</a:t>
            </a:r>
            <a:endParaRPr sz="1200">
              <a:solidFill>
                <a:prstClr val="black"/>
              </a:solidFill>
              <a:latin typeface="Arial"/>
              <a:cs typeface="Arial"/>
            </a:endParaRPr>
          </a:p>
        </p:txBody>
      </p:sp>
      <p:sp>
        <p:nvSpPr>
          <p:cNvPr id="10" name="object 10"/>
          <p:cNvSpPr txBox="1"/>
          <p:nvPr/>
        </p:nvSpPr>
        <p:spPr>
          <a:xfrm>
            <a:off x="2021711" y="1740697"/>
            <a:ext cx="8391646" cy="2337819"/>
          </a:xfrm>
          <a:prstGeom prst="rect">
            <a:avLst/>
          </a:prstGeom>
        </p:spPr>
        <p:txBody>
          <a:bodyPr vert="horz" wrap="square" lIns="0" tIns="0" rIns="0" bIns="0" rtlCol="0">
            <a:spAutoFit/>
          </a:bodyPr>
          <a:lstStyle/>
          <a:p>
            <a:pPr marL="295274" indent="-285750">
              <a:buFont typeface="Arial" charset="0"/>
              <a:buChar char="•"/>
              <a:tabLst>
                <a:tab pos="180970" algn="l"/>
              </a:tabLst>
            </a:pPr>
            <a:r>
              <a:rPr sz="1500" b="1" dirty="0">
                <a:solidFill>
                  <a:prstClr val="black"/>
                </a:solidFill>
                <a:latin typeface="Arial"/>
                <a:cs typeface="Arial"/>
              </a:rPr>
              <a:t>Suppose we want to know the number of names in the RDD</a:t>
            </a:r>
            <a:r>
              <a:rPr sz="1500" b="1" spc="-85" dirty="0">
                <a:solidFill>
                  <a:prstClr val="black"/>
                </a:solidFill>
                <a:latin typeface="Arial"/>
                <a:cs typeface="Arial"/>
              </a:rPr>
              <a:t> </a:t>
            </a:r>
            <a:r>
              <a:rPr sz="1500" b="1" dirty="0">
                <a:solidFill>
                  <a:prstClr val="black"/>
                </a:solidFill>
                <a:latin typeface="Arial"/>
                <a:cs typeface="Arial"/>
              </a:rPr>
              <a:t>“Names”</a:t>
            </a:r>
            <a:endParaRPr sz="1500" dirty="0">
              <a:solidFill>
                <a:prstClr val="black"/>
              </a:solidFill>
              <a:latin typeface="Arial"/>
              <a:cs typeface="Arial"/>
            </a:endParaRPr>
          </a:p>
          <a:p>
            <a:pPr marL="295274" indent="-285750">
              <a:buFont typeface="Arial" charset="0"/>
              <a:buChar char="•"/>
              <a:tabLst>
                <a:tab pos="180970" algn="l"/>
              </a:tabLst>
            </a:pPr>
            <a:r>
              <a:rPr sz="1500" b="1" dirty="0">
                <a:solidFill>
                  <a:prstClr val="black"/>
                </a:solidFill>
                <a:latin typeface="Arial"/>
                <a:cs typeface="Arial"/>
              </a:rPr>
              <a:t>User simply requests:</a:t>
            </a:r>
            <a:r>
              <a:rPr sz="1500" b="1" spc="-75" dirty="0">
                <a:solidFill>
                  <a:prstClr val="black"/>
                </a:solidFill>
                <a:latin typeface="Arial"/>
                <a:cs typeface="Arial"/>
              </a:rPr>
              <a:t> </a:t>
            </a:r>
            <a:r>
              <a:rPr sz="1500" b="1" dirty="0">
                <a:solidFill>
                  <a:prstClr val="black"/>
                </a:solidFill>
                <a:latin typeface="Arial"/>
                <a:cs typeface="Arial"/>
              </a:rPr>
              <a:t>Names.count()</a:t>
            </a:r>
            <a:endParaRPr sz="1500" dirty="0">
              <a:solidFill>
                <a:prstClr val="black"/>
              </a:solidFill>
              <a:latin typeface="Arial"/>
              <a:cs typeface="Arial"/>
            </a:endParaRPr>
          </a:p>
          <a:p>
            <a:pPr marL="266693" lvl="1">
              <a:lnSpc>
                <a:spcPts val="1598"/>
              </a:lnSpc>
              <a:tabLst>
                <a:tab pos="438139" algn="l"/>
              </a:tabLst>
            </a:pPr>
            <a:r>
              <a:rPr sz="1349" dirty="0">
                <a:solidFill>
                  <a:prstClr val="black"/>
                </a:solidFill>
                <a:latin typeface="Arial"/>
                <a:cs typeface="Arial"/>
              </a:rPr>
              <a:t>Spark will “distribute” count processing to all partitions so as to</a:t>
            </a:r>
            <a:r>
              <a:rPr sz="1349" spc="-79" dirty="0">
                <a:solidFill>
                  <a:prstClr val="black"/>
                </a:solidFill>
                <a:latin typeface="Arial"/>
                <a:cs typeface="Arial"/>
              </a:rPr>
              <a:t> </a:t>
            </a:r>
            <a:r>
              <a:rPr sz="1349" dirty="0">
                <a:solidFill>
                  <a:prstClr val="black"/>
                </a:solidFill>
                <a:latin typeface="Arial"/>
                <a:cs typeface="Arial"/>
              </a:rPr>
              <a:t>obtain:</a:t>
            </a:r>
          </a:p>
          <a:p>
            <a:pPr marL="523861" lvl="2">
              <a:lnSpc>
                <a:spcPts val="1409"/>
              </a:lnSpc>
              <a:tabLst>
                <a:tab pos="694831" algn="l"/>
                <a:tab pos="695307" algn="l"/>
              </a:tabLst>
            </a:pPr>
            <a:r>
              <a:rPr sz="1200" dirty="0">
                <a:solidFill>
                  <a:prstClr val="black"/>
                </a:solidFill>
                <a:latin typeface="Arial"/>
                <a:cs typeface="Arial"/>
              </a:rPr>
              <a:t>Partition 1: Mokhtar(1), Jacques (1), Dirk (1) </a:t>
            </a:r>
            <a:r>
              <a:rPr sz="1200" spc="611" dirty="0">
                <a:solidFill>
                  <a:prstClr val="black"/>
                </a:solidFill>
                <a:latin typeface="Arial"/>
                <a:cs typeface="Arial"/>
              </a:rPr>
              <a:t>è</a:t>
            </a:r>
            <a:r>
              <a:rPr sz="1200" spc="-91" dirty="0">
                <a:solidFill>
                  <a:prstClr val="black"/>
                </a:solidFill>
                <a:latin typeface="Arial"/>
                <a:cs typeface="Arial"/>
              </a:rPr>
              <a:t> </a:t>
            </a:r>
            <a:r>
              <a:rPr sz="1200" dirty="0">
                <a:solidFill>
                  <a:prstClr val="black"/>
                </a:solidFill>
                <a:latin typeface="Arial"/>
                <a:cs typeface="Arial"/>
              </a:rPr>
              <a:t>3</a:t>
            </a:r>
          </a:p>
          <a:p>
            <a:pPr marL="523861" lvl="2">
              <a:lnSpc>
                <a:spcPts val="1424"/>
              </a:lnSpc>
              <a:tabLst>
                <a:tab pos="694831" algn="l"/>
                <a:tab pos="695307" algn="l"/>
              </a:tabLst>
            </a:pPr>
            <a:r>
              <a:rPr sz="1200" dirty="0">
                <a:solidFill>
                  <a:prstClr val="black"/>
                </a:solidFill>
                <a:latin typeface="Arial"/>
                <a:cs typeface="Arial"/>
              </a:rPr>
              <a:t>Partition 2: Cindy (1), Dan (1), Susan (1) </a:t>
            </a:r>
            <a:r>
              <a:rPr sz="1200" spc="611" dirty="0">
                <a:solidFill>
                  <a:prstClr val="black"/>
                </a:solidFill>
                <a:latin typeface="Arial"/>
                <a:cs typeface="Arial"/>
              </a:rPr>
              <a:t>è</a:t>
            </a:r>
            <a:r>
              <a:rPr sz="1200" spc="-91" dirty="0">
                <a:solidFill>
                  <a:prstClr val="black"/>
                </a:solidFill>
                <a:latin typeface="Arial"/>
                <a:cs typeface="Arial"/>
              </a:rPr>
              <a:t> </a:t>
            </a:r>
            <a:r>
              <a:rPr sz="1200" dirty="0">
                <a:solidFill>
                  <a:prstClr val="black"/>
                </a:solidFill>
                <a:latin typeface="Arial"/>
                <a:cs typeface="Arial"/>
              </a:rPr>
              <a:t>3</a:t>
            </a:r>
          </a:p>
          <a:p>
            <a:pPr marL="523861" lvl="2">
              <a:lnSpc>
                <a:spcPts val="1433"/>
              </a:lnSpc>
              <a:tabLst>
                <a:tab pos="694831" algn="l"/>
                <a:tab pos="695307" algn="l"/>
              </a:tabLst>
            </a:pPr>
            <a:r>
              <a:rPr sz="1200" dirty="0">
                <a:solidFill>
                  <a:prstClr val="black"/>
                </a:solidFill>
                <a:latin typeface="Arial"/>
                <a:cs typeface="Arial"/>
              </a:rPr>
              <a:t>Partition 3: Dirk (1), Frank (1), Jacques (1) </a:t>
            </a:r>
            <a:r>
              <a:rPr sz="1200" spc="611" dirty="0">
                <a:solidFill>
                  <a:prstClr val="black"/>
                </a:solidFill>
                <a:latin typeface="Arial"/>
                <a:cs typeface="Arial"/>
              </a:rPr>
              <a:t>è</a:t>
            </a:r>
            <a:r>
              <a:rPr sz="1200" spc="-91" dirty="0">
                <a:solidFill>
                  <a:prstClr val="black"/>
                </a:solidFill>
                <a:latin typeface="Arial"/>
                <a:cs typeface="Arial"/>
              </a:rPr>
              <a:t> </a:t>
            </a:r>
            <a:r>
              <a:rPr sz="1200" dirty="0">
                <a:solidFill>
                  <a:prstClr val="black"/>
                </a:solidFill>
                <a:latin typeface="Arial"/>
                <a:cs typeface="Arial"/>
              </a:rPr>
              <a:t>3</a:t>
            </a:r>
          </a:p>
          <a:p>
            <a:pPr marL="266693" lvl="1">
              <a:spcBef>
                <a:spcPts val="60"/>
              </a:spcBef>
              <a:tabLst>
                <a:tab pos="438139" algn="l"/>
              </a:tabLst>
            </a:pPr>
            <a:r>
              <a:rPr sz="1349" dirty="0">
                <a:solidFill>
                  <a:prstClr val="black"/>
                </a:solidFill>
                <a:latin typeface="Arial"/>
                <a:cs typeface="Arial"/>
              </a:rPr>
              <a:t>Local counts are subsequently aggregated:</a:t>
            </a:r>
            <a:r>
              <a:rPr sz="1349" spc="-79" dirty="0">
                <a:solidFill>
                  <a:prstClr val="black"/>
                </a:solidFill>
                <a:latin typeface="Arial"/>
                <a:cs typeface="Arial"/>
              </a:rPr>
              <a:t> </a:t>
            </a:r>
            <a:r>
              <a:rPr sz="1349" dirty="0">
                <a:solidFill>
                  <a:prstClr val="black"/>
                </a:solidFill>
                <a:latin typeface="Arial"/>
                <a:cs typeface="Arial"/>
              </a:rPr>
              <a:t>3+3+3=9</a:t>
            </a:r>
          </a:p>
          <a:p>
            <a:pPr lvl="1">
              <a:spcBef>
                <a:spcPts val="7"/>
              </a:spcBef>
            </a:pPr>
            <a:endParaRPr sz="1388" dirty="0">
              <a:solidFill>
                <a:prstClr val="black"/>
              </a:solidFill>
              <a:latin typeface="Times New Roman"/>
              <a:cs typeface="Times New Roman"/>
            </a:endParaRPr>
          </a:p>
          <a:p>
            <a:pPr marL="295274" indent="-285750">
              <a:buFont typeface="Arial" charset="0"/>
              <a:buChar char="•"/>
              <a:tabLst>
                <a:tab pos="180970" algn="l"/>
              </a:tabLst>
            </a:pPr>
            <a:r>
              <a:rPr sz="1500" b="1" spc="-56" dirty="0">
                <a:solidFill>
                  <a:prstClr val="black"/>
                </a:solidFill>
                <a:latin typeface="Arial"/>
                <a:cs typeface="Arial"/>
              </a:rPr>
              <a:t>To </a:t>
            </a:r>
            <a:r>
              <a:rPr sz="1500" b="1" dirty="0">
                <a:solidFill>
                  <a:prstClr val="black"/>
                </a:solidFill>
                <a:latin typeface="Arial"/>
                <a:cs typeface="Arial"/>
              </a:rPr>
              <a:t>lookup the first element in the RDD:</a:t>
            </a:r>
            <a:r>
              <a:rPr sz="1500" b="1" spc="-30" dirty="0">
                <a:solidFill>
                  <a:prstClr val="black"/>
                </a:solidFill>
                <a:latin typeface="Arial"/>
                <a:cs typeface="Arial"/>
              </a:rPr>
              <a:t> </a:t>
            </a:r>
            <a:r>
              <a:rPr sz="1500" b="1" dirty="0">
                <a:solidFill>
                  <a:prstClr val="black"/>
                </a:solidFill>
                <a:latin typeface="Arial"/>
                <a:cs typeface="Arial"/>
              </a:rPr>
              <a:t>Names.first()</a:t>
            </a:r>
            <a:endParaRPr sz="1500" dirty="0">
              <a:solidFill>
                <a:prstClr val="black"/>
              </a:solidFill>
              <a:latin typeface="Arial"/>
              <a:cs typeface="Arial"/>
            </a:endParaRPr>
          </a:p>
          <a:p>
            <a:pPr marL="285750" indent="-285750">
              <a:spcBef>
                <a:spcPts val="30"/>
              </a:spcBef>
              <a:buFont typeface="Arial" charset="0"/>
              <a:buChar char="•"/>
            </a:pPr>
            <a:endParaRPr sz="1538" dirty="0">
              <a:solidFill>
                <a:prstClr val="black"/>
              </a:solidFill>
              <a:latin typeface="Times New Roman"/>
              <a:cs typeface="Times New Roman"/>
            </a:endParaRPr>
          </a:p>
          <a:p>
            <a:pPr marL="295274" indent="-285750">
              <a:buFont typeface="Arial" charset="0"/>
              <a:buChar char="•"/>
              <a:tabLst>
                <a:tab pos="180970" algn="l"/>
              </a:tabLst>
            </a:pPr>
            <a:r>
              <a:rPr sz="1500" b="1" spc="-56" dirty="0">
                <a:solidFill>
                  <a:prstClr val="black"/>
                </a:solidFill>
                <a:latin typeface="Arial"/>
                <a:cs typeface="Arial"/>
              </a:rPr>
              <a:t>To </a:t>
            </a:r>
            <a:r>
              <a:rPr sz="1500" b="1" dirty="0">
                <a:solidFill>
                  <a:prstClr val="black"/>
                </a:solidFill>
                <a:latin typeface="Arial"/>
                <a:cs typeface="Arial"/>
              </a:rPr>
              <a:t>display all elements of the RDD: Names.collect() (careful with</a:t>
            </a:r>
            <a:r>
              <a:rPr sz="1500" b="1" spc="-34" dirty="0">
                <a:solidFill>
                  <a:prstClr val="black"/>
                </a:solidFill>
                <a:latin typeface="Arial"/>
                <a:cs typeface="Arial"/>
              </a:rPr>
              <a:t> </a:t>
            </a:r>
            <a:r>
              <a:rPr sz="1500" b="1" dirty="0">
                <a:solidFill>
                  <a:prstClr val="black"/>
                </a:solidFill>
                <a:latin typeface="Arial"/>
                <a:cs typeface="Arial"/>
              </a:rPr>
              <a:t>this)</a:t>
            </a:r>
            <a:endParaRPr sz="1500" dirty="0">
              <a:solidFill>
                <a:prstClr val="black"/>
              </a:solidFill>
              <a:latin typeface="Arial"/>
              <a:cs typeface="Arial"/>
            </a:endParaRPr>
          </a:p>
        </p:txBody>
      </p:sp>
    </p:spTree>
    <p:extLst>
      <p:ext uri="{BB962C8B-B14F-4D97-AF65-F5344CB8AC3E}">
        <p14:creationId xmlns:p14="http://schemas.microsoft.com/office/powerpoint/2010/main" val="1307206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Science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408" y="1893586"/>
            <a:ext cx="3784149" cy="3655675"/>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538" y="1893586"/>
            <a:ext cx="6605790" cy="3655675"/>
          </a:xfrm>
          <a:prstGeom prst="rect">
            <a:avLst/>
          </a:prstGeom>
        </p:spPr>
      </p:pic>
      <p:sp>
        <p:nvSpPr>
          <p:cNvPr id="9" name="Rectangle 8"/>
          <p:cNvSpPr/>
          <p:nvPr/>
        </p:nvSpPr>
        <p:spPr>
          <a:xfrm>
            <a:off x="1539241" y="5766030"/>
            <a:ext cx="10507979" cy="830997"/>
          </a:xfrm>
          <a:prstGeom prst="rect">
            <a:avLst/>
          </a:prstGeom>
        </p:spPr>
        <p:txBody>
          <a:bodyPr wrap="square">
            <a:spAutoFit/>
          </a:bodyPr>
          <a:lstStyle/>
          <a:p>
            <a:r>
              <a:rPr lang="en-US" sz="2400" dirty="0">
                <a:solidFill>
                  <a:schemeClr val="bg1"/>
                </a:solidFill>
              </a:rPr>
              <a:t>We need Data Science to make valid, objective inferences from data, free from human bias – </a:t>
            </a:r>
            <a:r>
              <a:rPr lang="en-US" sz="2400" dirty="0" err="1">
                <a:solidFill>
                  <a:schemeClr val="bg1"/>
                </a:solidFill>
              </a:rPr>
              <a:t>KDNuggets</a:t>
            </a:r>
            <a:endParaRPr lang="en-US" sz="2400" dirty="0">
              <a:solidFill>
                <a:schemeClr val="bg1"/>
              </a:solidFill>
            </a:endParaRPr>
          </a:p>
        </p:txBody>
      </p:sp>
      <p:sp>
        <p:nvSpPr>
          <p:cNvPr id="10" name="Rectangle 9"/>
          <p:cNvSpPr/>
          <p:nvPr/>
        </p:nvSpPr>
        <p:spPr>
          <a:xfrm>
            <a:off x="779614" y="1234510"/>
            <a:ext cx="2203429" cy="584775"/>
          </a:xfrm>
          <a:prstGeom prst="rect">
            <a:avLst/>
          </a:prstGeom>
        </p:spPr>
        <p:txBody>
          <a:bodyPr wrap="square">
            <a:spAutoFit/>
          </a:bodyPr>
          <a:lstStyle/>
          <a:p>
            <a:r>
              <a:rPr lang="en-US" sz="3200" smtClean="0">
                <a:solidFill>
                  <a:schemeClr val="bg1"/>
                </a:solidFill>
              </a:rPr>
              <a:t>What is it?</a:t>
            </a:r>
            <a:endParaRPr lang="en-US" sz="3200" dirty="0">
              <a:solidFill>
                <a:schemeClr val="bg1"/>
              </a:solidFill>
            </a:endParaRPr>
          </a:p>
        </p:txBody>
      </p:sp>
      <p:sp>
        <p:nvSpPr>
          <p:cNvPr id="11" name="Rectangle 10"/>
          <p:cNvSpPr/>
          <p:nvPr/>
        </p:nvSpPr>
        <p:spPr>
          <a:xfrm>
            <a:off x="5161519" y="1234510"/>
            <a:ext cx="4057431" cy="584775"/>
          </a:xfrm>
          <a:prstGeom prst="rect">
            <a:avLst/>
          </a:prstGeom>
        </p:spPr>
        <p:txBody>
          <a:bodyPr wrap="square">
            <a:spAutoFit/>
          </a:bodyPr>
          <a:lstStyle/>
          <a:p>
            <a:r>
              <a:rPr lang="en-US" sz="3200" dirty="0" smtClean="0">
                <a:solidFill>
                  <a:schemeClr val="bg1"/>
                </a:solidFill>
              </a:rPr>
              <a:t>Why do we need it?</a:t>
            </a:r>
            <a:endParaRPr lang="en-US" sz="3200" dirty="0">
              <a:solidFill>
                <a:schemeClr val="bg1"/>
              </a:solidFill>
            </a:endParaRPr>
          </a:p>
        </p:txBody>
      </p:sp>
    </p:spTree>
    <p:extLst>
      <p:ext uri="{BB962C8B-B14F-4D97-AF65-F5344CB8AC3E}">
        <p14:creationId xmlns:p14="http://schemas.microsoft.com/office/powerpoint/2010/main" val="6799526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787301" y="662856"/>
            <a:ext cx="5182602" cy="410433"/>
          </a:xfrm>
          <a:prstGeom prst="rect">
            <a:avLst/>
          </a:prstGeom>
        </p:spPr>
        <p:txBody>
          <a:bodyPr vert="horz" wrap="square" lIns="0" tIns="0" rIns="0" bIns="0" numCol="1" rtlCol="0" anchor="ctr" anchorCtr="0" compatLnSpc="1">
            <a:prstTxWarp prst="textNoShape">
              <a:avLst/>
            </a:prstTxWarp>
            <a:spAutoFit/>
          </a:bodyPr>
          <a:lstStyle/>
          <a:p>
            <a:pPr marL="9525"/>
            <a:r>
              <a:rPr spc="-4" dirty="0"/>
              <a:t>RDDs</a:t>
            </a:r>
          </a:p>
        </p:txBody>
      </p:sp>
      <p:sp>
        <p:nvSpPr>
          <p:cNvPr id="4" name="object 4"/>
          <p:cNvSpPr txBox="1"/>
          <p:nvPr/>
        </p:nvSpPr>
        <p:spPr>
          <a:xfrm>
            <a:off x="1790700" y="1515724"/>
            <a:ext cx="8674100" cy="1949252"/>
          </a:xfrm>
          <a:prstGeom prst="rect">
            <a:avLst/>
          </a:prstGeom>
        </p:spPr>
        <p:txBody>
          <a:bodyPr vert="horz" wrap="square" lIns="0" tIns="0" rIns="0" bIns="0" rtlCol="0">
            <a:spAutoFit/>
          </a:bodyPr>
          <a:lstStyle/>
          <a:p>
            <a:pPr marL="352424" indent="-342900">
              <a:buFont typeface="Arial" charset="0"/>
              <a:buChar char="•"/>
              <a:tabLst>
                <a:tab pos="180970" algn="l"/>
              </a:tabLst>
            </a:pPr>
            <a:r>
              <a:rPr sz="2000" b="1" dirty="0">
                <a:solidFill>
                  <a:prstClr val="black"/>
                </a:solidFill>
                <a:cs typeface="Arial"/>
              </a:rPr>
              <a:t>Two types of operations</a:t>
            </a:r>
            <a:endParaRPr sz="2000" dirty="0">
              <a:solidFill>
                <a:prstClr val="black"/>
              </a:solidFill>
              <a:cs typeface="Arial"/>
            </a:endParaRPr>
          </a:p>
          <a:p>
            <a:pPr marL="1181093" lvl="2" indent="-457200">
              <a:buFont typeface="+mj-lt"/>
              <a:buAutoNum type="arabicPeriod"/>
              <a:tabLst>
                <a:tab pos="438139" algn="l"/>
              </a:tabLst>
            </a:pPr>
            <a:r>
              <a:rPr sz="2000" dirty="0">
                <a:solidFill>
                  <a:prstClr val="black"/>
                </a:solidFill>
                <a:cs typeface="Arial"/>
              </a:rPr>
              <a:t>Transformations</a:t>
            </a:r>
            <a:endParaRPr sz="2000" dirty="0">
              <a:solidFill>
                <a:prstClr val="black"/>
              </a:solidFill>
              <a:cs typeface="Times New Roman"/>
            </a:endParaRPr>
          </a:p>
          <a:p>
            <a:pPr marL="1181093" lvl="2" indent="-457200">
              <a:buFont typeface="+mj-lt"/>
              <a:buAutoNum type="arabicPeriod"/>
              <a:tabLst>
                <a:tab pos="438139" algn="l"/>
              </a:tabLst>
            </a:pPr>
            <a:r>
              <a:rPr sz="2000" dirty="0">
                <a:solidFill>
                  <a:prstClr val="black"/>
                </a:solidFill>
                <a:cs typeface="Arial"/>
              </a:rPr>
              <a:t>Actions</a:t>
            </a:r>
            <a:endParaRPr lang="en-US" sz="2000" dirty="0">
              <a:solidFill>
                <a:prstClr val="black"/>
              </a:solidFill>
              <a:cs typeface="Arial"/>
            </a:endParaRPr>
          </a:p>
          <a:p>
            <a:pPr marL="266693" lvl="1">
              <a:lnSpc>
                <a:spcPts val="1598"/>
              </a:lnSpc>
              <a:tabLst>
                <a:tab pos="438139" algn="l"/>
              </a:tabLst>
            </a:pPr>
            <a:endParaRPr lang="en-US" sz="2000" b="1" dirty="0">
              <a:solidFill>
                <a:prstClr val="black"/>
              </a:solidFill>
              <a:cs typeface="Arial"/>
            </a:endParaRPr>
          </a:p>
          <a:p>
            <a:pPr marL="266693" lvl="1">
              <a:lnSpc>
                <a:spcPts val="1598"/>
              </a:lnSpc>
              <a:tabLst>
                <a:tab pos="438139" algn="l"/>
              </a:tabLst>
            </a:pPr>
            <a:endParaRPr lang="en-US" sz="2000" dirty="0">
              <a:solidFill>
                <a:prstClr val="black"/>
              </a:solidFill>
              <a:cs typeface="Arial"/>
            </a:endParaRPr>
          </a:p>
          <a:p>
            <a:pPr marL="352424" indent="-342900">
              <a:buFont typeface="Arial" charset="0"/>
              <a:buChar char="•"/>
              <a:tabLst>
                <a:tab pos="180970" algn="l"/>
              </a:tabLst>
            </a:pPr>
            <a:r>
              <a:rPr sz="2000" b="1" dirty="0">
                <a:solidFill>
                  <a:prstClr val="black"/>
                </a:solidFill>
                <a:cs typeface="Arial"/>
              </a:rPr>
              <a:t>Fault tolerance</a:t>
            </a:r>
            <a:endParaRPr sz="2000" dirty="0">
              <a:solidFill>
                <a:prstClr val="black"/>
              </a:solidFill>
              <a:cs typeface="Arial"/>
            </a:endParaRPr>
          </a:p>
          <a:p>
            <a:pPr marL="723893" lvl="2">
              <a:tabLst>
                <a:tab pos="438139" algn="l"/>
              </a:tabLst>
            </a:pPr>
            <a:r>
              <a:rPr sz="2000" dirty="0">
                <a:solidFill>
                  <a:prstClr val="black"/>
                </a:solidFill>
                <a:cs typeface="Arial"/>
              </a:rPr>
              <a:t>If data in memory is lost it will be recreated from lineage</a:t>
            </a:r>
          </a:p>
        </p:txBody>
      </p:sp>
    </p:spTree>
    <p:extLst>
      <p:ext uri="{BB962C8B-B14F-4D97-AF65-F5344CB8AC3E}">
        <p14:creationId xmlns:p14="http://schemas.microsoft.com/office/powerpoint/2010/main" val="1593135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object 7"/>
          <p:cNvSpPr txBox="1">
            <a:spLocks/>
          </p:cNvSpPr>
          <p:nvPr/>
        </p:nvSpPr>
        <p:spPr>
          <a:xfrm>
            <a:off x="2911477" y="1319528"/>
            <a:ext cx="8655050" cy="258821"/>
          </a:xfrm>
          <a:prstGeom prst="rect">
            <a:avLst/>
          </a:prstGeom>
        </p:spPr>
        <p:txBody>
          <a:bodyPr vert="horz" wrap="square" lIns="0" tIns="30004"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r>
              <a:rPr lang="en-US" sz="1650" dirty="0">
                <a:solidFill>
                  <a:srgbClr val="008ABF"/>
                </a:solidFill>
              </a:rPr>
              <a:t>Code Execution</a:t>
            </a:r>
            <a:r>
              <a:rPr lang="en-US" sz="1650" spc="-75" dirty="0">
                <a:solidFill>
                  <a:srgbClr val="008ABF"/>
                </a:solidFill>
              </a:rPr>
              <a:t> </a:t>
            </a:r>
            <a:r>
              <a:rPr lang="en-US" sz="1650" dirty="0">
                <a:solidFill>
                  <a:srgbClr val="008ABF"/>
                </a:solidFill>
              </a:rPr>
              <a:t>(1)</a:t>
            </a:r>
            <a:endParaRPr lang="en-US" sz="1650" dirty="0"/>
          </a:p>
        </p:txBody>
      </p:sp>
      <p:sp>
        <p:nvSpPr>
          <p:cNvPr id="17" name="object 8"/>
          <p:cNvSpPr txBox="1"/>
          <p:nvPr/>
        </p:nvSpPr>
        <p:spPr>
          <a:xfrm>
            <a:off x="3071336" y="2086807"/>
            <a:ext cx="6254830" cy="1466170"/>
          </a:xfrm>
          <a:prstGeom prst="rect">
            <a:avLst/>
          </a:prstGeom>
          <a:solidFill>
            <a:srgbClr val="93DAF7"/>
          </a:solidFill>
          <a:ln w="25399">
            <a:solidFill>
              <a:srgbClr val="70A9C1"/>
            </a:solidFill>
          </a:ln>
        </p:spPr>
        <p:txBody>
          <a:bodyPr vert="horz" wrap="square" lIns="0" tIns="24764" rIns="0" bIns="0" rtlCol="0">
            <a:spAutoFit/>
          </a:bodyPr>
          <a:lstStyle/>
          <a:p>
            <a:pPr>
              <a:spcBef>
                <a:spcPts val="195"/>
              </a:spcBef>
            </a:pPr>
            <a:r>
              <a:rPr sz="1349" dirty="0">
                <a:solidFill>
                  <a:srgbClr val="BFBFBF"/>
                </a:solidFill>
                <a:latin typeface="Arial"/>
                <a:cs typeface="Arial"/>
              </a:rPr>
              <a:t>// Create</a:t>
            </a:r>
            <a:r>
              <a:rPr sz="1349" spc="-79" dirty="0">
                <a:solidFill>
                  <a:srgbClr val="BFBFBF"/>
                </a:solidFill>
                <a:latin typeface="Arial"/>
                <a:cs typeface="Arial"/>
              </a:rPr>
              <a:t> </a:t>
            </a:r>
            <a:r>
              <a:rPr sz="1349" dirty="0">
                <a:solidFill>
                  <a:srgbClr val="BFBFBF"/>
                </a:solidFill>
                <a:latin typeface="Arial"/>
                <a:cs typeface="Arial"/>
              </a:rPr>
              <a:t>RDD</a:t>
            </a:r>
            <a:endParaRPr sz="1349" dirty="0">
              <a:solidFill>
                <a:prstClr val="black"/>
              </a:solidFill>
              <a:latin typeface="Arial"/>
              <a:cs typeface="Arial"/>
            </a:endParaRPr>
          </a:p>
          <a:p>
            <a:pPr>
              <a:spcBef>
                <a:spcPts val="277"/>
              </a:spcBef>
            </a:pPr>
            <a:r>
              <a:rPr sz="1349" dirty="0">
                <a:solidFill>
                  <a:prstClr val="black"/>
                </a:solidFill>
                <a:latin typeface="Arial"/>
                <a:cs typeface="Arial"/>
              </a:rPr>
              <a:t>val quotes =</a:t>
            </a:r>
            <a:r>
              <a:rPr sz="1349" spc="82" dirty="0">
                <a:solidFill>
                  <a:prstClr val="black"/>
                </a:solidFill>
                <a:latin typeface="Arial"/>
                <a:cs typeface="Arial"/>
              </a:rPr>
              <a:t> </a:t>
            </a:r>
            <a:r>
              <a:rPr sz="1349" spc="-4" dirty="0">
                <a:solidFill>
                  <a:prstClr val="black"/>
                </a:solidFill>
                <a:latin typeface="Arial"/>
                <a:cs typeface="Arial"/>
              </a:rPr>
              <a:t>sc.textFile("hdfs:/sparkdata/sparkQuotes.txt")</a:t>
            </a:r>
            <a:endParaRPr sz="1349" dirty="0">
              <a:solidFill>
                <a:prstClr val="black"/>
              </a:solidFill>
              <a:latin typeface="Arial"/>
              <a:cs typeface="Arial"/>
            </a:endParaRPr>
          </a:p>
          <a:p>
            <a:pPr>
              <a:spcBef>
                <a:spcPts val="329"/>
              </a:spcBef>
            </a:pPr>
            <a:r>
              <a:rPr sz="1349" dirty="0">
                <a:solidFill>
                  <a:srgbClr val="BFBFBF"/>
                </a:solidFill>
                <a:latin typeface="Arial"/>
                <a:cs typeface="Arial"/>
              </a:rPr>
              <a:t>//</a:t>
            </a:r>
            <a:r>
              <a:rPr sz="1349" spc="-79" dirty="0">
                <a:solidFill>
                  <a:srgbClr val="BFBFBF"/>
                </a:solidFill>
                <a:latin typeface="Arial"/>
                <a:cs typeface="Arial"/>
              </a:rPr>
              <a:t> </a:t>
            </a:r>
            <a:r>
              <a:rPr sz="1349" dirty="0">
                <a:solidFill>
                  <a:srgbClr val="BFBFBF"/>
                </a:solidFill>
                <a:latin typeface="Arial"/>
                <a:cs typeface="Arial"/>
              </a:rPr>
              <a:t>Transformations</a:t>
            </a:r>
            <a:endParaRPr sz="1349" dirty="0">
              <a:solidFill>
                <a:prstClr val="black"/>
              </a:solidFill>
              <a:latin typeface="Arial"/>
              <a:cs typeface="Arial"/>
            </a:endParaRPr>
          </a:p>
          <a:p>
            <a:pPr>
              <a:spcBef>
                <a:spcPts val="329"/>
              </a:spcBef>
            </a:pPr>
            <a:r>
              <a:rPr sz="1349" dirty="0">
                <a:solidFill>
                  <a:prstClr val="black"/>
                </a:solidFill>
                <a:latin typeface="Arial"/>
                <a:cs typeface="Arial"/>
              </a:rPr>
              <a:t>val danQuotes =</a:t>
            </a:r>
            <a:r>
              <a:rPr sz="1349" spc="42" dirty="0">
                <a:solidFill>
                  <a:prstClr val="black"/>
                </a:solidFill>
                <a:latin typeface="Arial"/>
                <a:cs typeface="Arial"/>
              </a:rPr>
              <a:t> </a:t>
            </a:r>
            <a:r>
              <a:rPr sz="1349" spc="-4" dirty="0">
                <a:solidFill>
                  <a:prstClr val="black"/>
                </a:solidFill>
                <a:latin typeface="Arial"/>
                <a:cs typeface="Arial"/>
              </a:rPr>
              <a:t>quotes.filter(_.startsWith("DAN"))</a:t>
            </a:r>
            <a:endParaRPr sz="1349" dirty="0">
              <a:solidFill>
                <a:prstClr val="black"/>
              </a:solidFill>
              <a:latin typeface="Arial"/>
              <a:cs typeface="Arial"/>
            </a:endParaRPr>
          </a:p>
          <a:p>
            <a:pPr>
              <a:spcBef>
                <a:spcPts val="329"/>
              </a:spcBef>
            </a:pPr>
            <a:r>
              <a:rPr sz="1349" dirty="0">
                <a:solidFill>
                  <a:prstClr val="black"/>
                </a:solidFill>
                <a:latin typeface="Arial"/>
                <a:cs typeface="Arial"/>
              </a:rPr>
              <a:t>val danSpark = </a:t>
            </a:r>
            <a:r>
              <a:rPr sz="1349" spc="-4" dirty="0">
                <a:solidFill>
                  <a:prstClr val="black"/>
                </a:solidFill>
                <a:latin typeface="Arial"/>
                <a:cs typeface="Arial"/>
              </a:rPr>
              <a:t>danQuotes.map(_.split(" ")).map(x </a:t>
            </a:r>
            <a:r>
              <a:rPr sz="1349" dirty="0">
                <a:solidFill>
                  <a:prstClr val="black"/>
                </a:solidFill>
                <a:latin typeface="Arial"/>
                <a:cs typeface="Arial"/>
              </a:rPr>
              <a:t>=&gt;</a:t>
            </a:r>
            <a:r>
              <a:rPr sz="1349" spc="42" dirty="0">
                <a:solidFill>
                  <a:prstClr val="black"/>
                </a:solidFill>
                <a:latin typeface="Arial"/>
                <a:cs typeface="Arial"/>
              </a:rPr>
              <a:t> </a:t>
            </a:r>
            <a:r>
              <a:rPr sz="1349" dirty="0">
                <a:solidFill>
                  <a:prstClr val="black"/>
                </a:solidFill>
                <a:latin typeface="Arial"/>
                <a:cs typeface="Arial"/>
              </a:rPr>
              <a:t>x(1))</a:t>
            </a:r>
          </a:p>
          <a:p>
            <a:pPr marR="1447286">
              <a:lnSpc>
                <a:spcPct val="120400"/>
              </a:lnSpc>
            </a:pPr>
            <a:r>
              <a:rPr sz="1349" dirty="0">
                <a:solidFill>
                  <a:srgbClr val="BFBFBF"/>
                </a:solidFill>
                <a:latin typeface="Arial"/>
                <a:cs typeface="Arial"/>
              </a:rPr>
              <a:t>// Action  </a:t>
            </a:r>
            <a:r>
              <a:rPr sz="1349" spc="-4" dirty="0">
                <a:solidFill>
                  <a:prstClr val="black"/>
                </a:solidFill>
                <a:latin typeface="Arial"/>
                <a:cs typeface="Arial"/>
              </a:rPr>
              <a:t>danSpark.filter(_.contains("Spark")).count()</a:t>
            </a:r>
            <a:endParaRPr sz="1349" dirty="0">
              <a:solidFill>
                <a:prstClr val="black"/>
              </a:solidFill>
              <a:latin typeface="Arial"/>
              <a:cs typeface="Arial"/>
            </a:endParaRPr>
          </a:p>
        </p:txBody>
      </p:sp>
      <p:sp>
        <p:nvSpPr>
          <p:cNvPr id="18" name="object 9"/>
          <p:cNvSpPr/>
          <p:nvPr/>
        </p:nvSpPr>
        <p:spPr>
          <a:xfrm>
            <a:off x="2558719" y="5272124"/>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19" name="object 10"/>
          <p:cNvSpPr txBox="1"/>
          <p:nvPr/>
        </p:nvSpPr>
        <p:spPr>
          <a:xfrm>
            <a:off x="2617775" y="5308935"/>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dirty="0">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p>
        </p:txBody>
      </p:sp>
      <p:sp>
        <p:nvSpPr>
          <p:cNvPr id="20" name="object 11"/>
          <p:cNvSpPr txBox="1"/>
          <p:nvPr/>
        </p:nvSpPr>
        <p:spPr>
          <a:xfrm>
            <a:off x="2610630" y="5000425"/>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37" name="object 11"/>
          <p:cNvSpPr txBox="1">
            <a:spLocks noGrp="1"/>
          </p:cNvSpPr>
          <p:nvPr>
            <p:ph idx="1"/>
          </p:nvPr>
        </p:nvSpPr>
        <p:spPr>
          <a:xfrm>
            <a:off x="2558719" y="1964156"/>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38" name="Rectangle 37"/>
          <p:cNvSpPr/>
          <p:nvPr/>
        </p:nvSpPr>
        <p:spPr>
          <a:xfrm>
            <a:off x="2558719" y="1964156"/>
            <a:ext cx="6934200" cy="2515929"/>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612372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object 7"/>
          <p:cNvSpPr/>
          <p:nvPr/>
        </p:nvSpPr>
        <p:spPr>
          <a:xfrm>
            <a:off x="4283866" y="5186948"/>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p>
        </p:txBody>
      </p:sp>
      <p:sp>
        <p:nvSpPr>
          <p:cNvPr id="8" name="object 8"/>
          <p:cNvSpPr/>
          <p:nvPr/>
        </p:nvSpPr>
        <p:spPr>
          <a:xfrm>
            <a:off x="4386091" y="5137210"/>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p>
        </p:txBody>
      </p:sp>
      <p:sp>
        <p:nvSpPr>
          <p:cNvPr id="9" name="object 9"/>
          <p:cNvSpPr txBox="1">
            <a:spLocks noGrp="1"/>
          </p:cNvSpPr>
          <p:nvPr>
            <p:ph type="title"/>
          </p:nvPr>
        </p:nvSpPr>
        <p:spPr>
          <a:xfrm>
            <a:off x="2903459" y="1279727"/>
            <a:ext cx="8663068"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(2)</a:t>
            </a:r>
            <a:endParaRPr sz="1650"/>
          </a:p>
        </p:txBody>
      </p:sp>
      <p:sp>
        <p:nvSpPr>
          <p:cNvPr id="11" name="object 11"/>
          <p:cNvSpPr txBox="1">
            <a:spLocks noGrp="1"/>
          </p:cNvSpPr>
          <p:nvPr>
            <p:ph idx="1"/>
          </p:nvPr>
        </p:nvSpPr>
        <p:spPr>
          <a:xfrm>
            <a:off x="2678640" y="1590787"/>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12" name="object 12"/>
          <p:cNvSpPr/>
          <p:nvPr/>
        </p:nvSpPr>
        <p:spPr>
          <a:xfrm>
            <a:off x="2844403" y="4916677"/>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13" name="object 13"/>
          <p:cNvSpPr txBox="1"/>
          <p:nvPr/>
        </p:nvSpPr>
        <p:spPr>
          <a:xfrm>
            <a:off x="2903459" y="4953488"/>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14" name="object 14"/>
          <p:cNvSpPr txBox="1"/>
          <p:nvPr/>
        </p:nvSpPr>
        <p:spPr>
          <a:xfrm>
            <a:off x="2896314" y="4644978"/>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p>
        </p:txBody>
      </p:sp>
      <p:sp>
        <p:nvSpPr>
          <p:cNvPr id="15" name="object 15"/>
          <p:cNvSpPr/>
          <p:nvPr/>
        </p:nvSpPr>
        <p:spPr>
          <a:xfrm>
            <a:off x="4470240" y="4862105"/>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p>
        </p:txBody>
      </p:sp>
      <p:sp>
        <p:nvSpPr>
          <p:cNvPr id="16" name="object 16"/>
          <p:cNvSpPr txBox="1"/>
          <p:nvPr/>
        </p:nvSpPr>
        <p:spPr>
          <a:xfrm>
            <a:off x="4534614" y="4644978"/>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19" name="Rectangle 18"/>
          <p:cNvSpPr/>
          <p:nvPr/>
        </p:nvSpPr>
        <p:spPr>
          <a:xfrm>
            <a:off x="2678640" y="1590787"/>
            <a:ext cx="6934199" cy="734594"/>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47760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0" name="object 5"/>
          <p:cNvSpPr/>
          <p:nvPr/>
        </p:nvSpPr>
        <p:spPr>
          <a:xfrm>
            <a:off x="4291884" y="5484345"/>
            <a:ext cx="179070" cy="0"/>
          </a:xfrm>
          <a:custGeom>
            <a:avLst/>
            <a:gdLst/>
            <a:ahLst/>
            <a:cxnLst/>
            <a:rect l="l" t="t" r="r" b="b"/>
            <a:pathLst>
              <a:path w="238760">
                <a:moveTo>
                  <a:pt x="0" y="0"/>
                </a:moveTo>
                <a:lnTo>
                  <a:pt x="238343" y="0"/>
                </a:lnTo>
              </a:path>
            </a:pathLst>
          </a:custGeom>
          <a:ln w="28574">
            <a:solidFill>
              <a:srgbClr val="007CA0"/>
            </a:solidFill>
          </a:ln>
        </p:spPr>
        <p:txBody>
          <a:bodyPr wrap="square" lIns="0" tIns="0" rIns="0" bIns="0" rtlCol="0"/>
          <a:lstStyle/>
          <a:p>
            <a:endParaRPr sz="1349">
              <a:solidFill>
                <a:prstClr val="black"/>
              </a:solidFill>
            </a:endParaRPr>
          </a:p>
        </p:txBody>
      </p:sp>
      <p:sp>
        <p:nvSpPr>
          <p:cNvPr id="31" name="object 6"/>
          <p:cNvSpPr/>
          <p:nvPr/>
        </p:nvSpPr>
        <p:spPr>
          <a:xfrm>
            <a:off x="4394109" y="5434607"/>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a:ln>
            <a:solidFill>
              <a:srgbClr val="007CA0"/>
            </a:solidFill>
          </a:ln>
        </p:spPr>
        <p:txBody>
          <a:bodyPr wrap="square" lIns="0" tIns="0" rIns="0" bIns="0" rtlCol="0"/>
          <a:lstStyle/>
          <a:p>
            <a:endParaRPr sz="1349">
              <a:solidFill>
                <a:prstClr val="black"/>
              </a:solidFill>
            </a:endParaRPr>
          </a:p>
        </p:txBody>
      </p:sp>
      <p:sp>
        <p:nvSpPr>
          <p:cNvPr id="32" name="object 7"/>
          <p:cNvSpPr txBox="1">
            <a:spLocks noGrp="1"/>
          </p:cNvSpPr>
          <p:nvPr>
            <p:ph type="title"/>
          </p:nvPr>
        </p:nvSpPr>
        <p:spPr>
          <a:xfrm>
            <a:off x="2911477" y="1306832"/>
            <a:ext cx="8655050"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a:t>
            </a:r>
            <a:r>
              <a:rPr lang="en-US" sz="1650" dirty="0">
                <a:solidFill>
                  <a:srgbClr val="008ABF"/>
                </a:solidFill>
              </a:rPr>
              <a:t>3</a:t>
            </a:r>
            <a:r>
              <a:rPr sz="1650" dirty="0">
                <a:solidFill>
                  <a:srgbClr val="008ABF"/>
                </a:solidFill>
              </a:rPr>
              <a:t>)</a:t>
            </a:r>
            <a:endParaRPr sz="1650" dirty="0"/>
          </a:p>
        </p:txBody>
      </p:sp>
      <p:sp>
        <p:nvSpPr>
          <p:cNvPr id="53" name="object 11"/>
          <p:cNvSpPr txBox="1">
            <a:spLocks noGrp="1"/>
          </p:cNvSpPr>
          <p:nvPr>
            <p:ph idx="1"/>
          </p:nvPr>
        </p:nvSpPr>
        <p:spPr>
          <a:xfrm>
            <a:off x="2558719" y="1964156"/>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34" name="object 9"/>
          <p:cNvSpPr/>
          <p:nvPr/>
        </p:nvSpPr>
        <p:spPr>
          <a:xfrm>
            <a:off x="2852421" y="5214074"/>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35" name="object 10"/>
          <p:cNvSpPr txBox="1"/>
          <p:nvPr/>
        </p:nvSpPr>
        <p:spPr>
          <a:xfrm>
            <a:off x="2911477" y="5250885"/>
            <a:ext cx="1279684" cy="596702"/>
          </a:xfrm>
          <a:prstGeom prst="rect">
            <a:avLst/>
          </a:prstGeom>
          <a:ln>
            <a:solidFill>
              <a:srgbClr val="007CA0"/>
            </a:solidFill>
          </a:ln>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36" name="object 11"/>
          <p:cNvSpPr txBox="1"/>
          <p:nvPr/>
        </p:nvSpPr>
        <p:spPr>
          <a:xfrm>
            <a:off x="2904332" y="4942375"/>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37" name="object 12"/>
          <p:cNvSpPr/>
          <p:nvPr/>
        </p:nvSpPr>
        <p:spPr>
          <a:xfrm>
            <a:off x="4497866" y="516288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p>
        </p:txBody>
      </p:sp>
      <p:sp>
        <p:nvSpPr>
          <p:cNvPr id="39" name="object 14"/>
          <p:cNvSpPr txBox="1"/>
          <p:nvPr/>
        </p:nvSpPr>
        <p:spPr>
          <a:xfrm>
            <a:off x="4542632" y="4942375"/>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40" name="object 15"/>
          <p:cNvSpPr/>
          <p:nvPr/>
        </p:nvSpPr>
        <p:spPr>
          <a:xfrm>
            <a:off x="6051631" y="516288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p>
        </p:txBody>
      </p:sp>
      <p:sp>
        <p:nvSpPr>
          <p:cNvPr id="42" name="object 17"/>
          <p:cNvSpPr txBox="1"/>
          <p:nvPr/>
        </p:nvSpPr>
        <p:spPr>
          <a:xfrm>
            <a:off x="6096398" y="4942375"/>
            <a:ext cx="1034892"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danQuotes</a:t>
            </a:r>
            <a:endParaRPr sz="1050">
              <a:solidFill>
                <a:prstClr val="black"/>
              </a:solidFill>
              <a:latin typeface="Arial"/>
              <a:cs typeface="Arial"/>
            </a:endParaRPr>
          </a:p>
        </p:txBody>
      </p:sp>
      <p:sp>
        <p:nvSpPr>
          <p:cNvPr id="46" name="object 21"/>
          <p:cNvSpPr/>
          <p:nvPr/>
        </p:nvSpPr>
        <p:spPr>
          <a:xfrm>
            <a:off x="5849222" y="5484345"/>
            <a:ext cx="179070" cy="0"/>
          </a:xfrm>
          <a:custGeom>
            <a:avLst/>
            <a:gdLst/>
            <a:ahLst/>
            <a:cxnLst/>
            <a:rect l="l" t="t" r="r" b="b"/>
            <a:pathLst>
              <a:path w="238760">
                <a:moveTo>
                  <a:pt x="0" y="0"/>
                </a:moveTo>
                <a:lnTo>
                  <a:pt x="238344" y="0"/>
                </a:lnTo>
              </a:path>
            </a:pathLst>
          </a:custGeom>
          <a:ln w="28574">
            <a:solidFill>
              <a:srgbClr val="007CA0"/>
            </a:solidFill>
          </a:ln>
        </p:spPr>
        <p:txBody>
          <a:bodyPr wrap="square" lIns="0" tIns="0" rIns="0" bIns="0" rtlCol="0"/>
          <a:lstStyle/>
          <a:p>
            <a:endParaRPr sz="1349">
              <a:solidFill>
                <a:prstClr val="black"/>
              </a:solidFill>
            </a:endParaRPr>
          </a:p>
        </p:txBody>
      </p:sp>
      <p:sp>
        <p:nvSpPr>
          <p:cNvPr id="47" name="object 22"/>
          <p:cNvSpPr/>
          <p:nvPr/>
        </p:nvSpPr>
        <p:spPr>
          <a:xfrm>
            <a:off x="5951446" y="5434607"/>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a:ln>
            <a:solidFill>
              <a:srgbClr val="007CA0"/>
            </a:solidFill>
          </a:ln>
        </p:spPr>
        <p:txBody>
          <a:bodyPr wrap="square" lIns="0" tIns="0" rIns="0" bIns="0" rtlCol="0"/>
          <a:lstStyle/>
          <a:p>
            <a:endParaRPr sz="1349">
              <a:solidFill>
                <a:prstClr val="black"/>
              </a:solidFill>
            </a:endParaRPr>
          </a:p>
        </p:txBody>
      </p:sp>
      <p:sp>
        <p:nvSpPr>
          <p:cNvPr id="54" name="Rectangle 53"/>
          <p:cNvSpPr/>
          <p:nvPr/>
        </p:nvSpPr>
        <p:spPr>
          <a:xfrm>
            <a:off x="2552703" y="1964156"/>
            <a:ext cx="6934199" cy="128833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692818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9" name="object 5"/>
          <p:cNvSpPr/>
          <p:nvPr/>
        </p:nvSpPr>
        <p:spPr>
          <a:xfrm>
            <a:off x="4291884" y="5419744"/>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60" name="object 6"/>
          <p:cNvSpPr/>
          <p:nvPr/>
        </p:nvSpPr>
        <p:spPr>
          <a:xfrm>
            <a:off x="4394109" y="5370006"/>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61" name="object 7"/>
          <p:cNvSpPr txBox="1">
            <a:spLocks noGrp="1"/>
          </p:cNvSpPr>
          <p:nvPr>
            <p:ph type="title"/>
          </p:nvPr>
        </p:nvSpPr>
        <p:spPr>
          <a:xfrm>
            <a:off x="2911477" y="1306832"/>
            <a:ext cx="8655050"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(5)</a:t>
            </a:r>
            <a:endParaRPr sz="1650"/>
          </a:p>
        </p:txBody>
      </p:sp>
      <p:sp>
        <p:nvSpPr>
          <p:cNvPr id="82" name="object 11"/>
          <p:cNvSpPr txBox="1">
            <a:spLocks noGrp="1"/>
          </p:cNvSpPr>
          <p:nvPr>
            <p:ph idx="1"/>
          </p:nvPr>
        </p:nvSpPr>
        <p:spPr>
          <a:xfrm>
            <a:off x="2558719" y="1964156"/>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63" name="object 9"/>
          <p:cNvSpPr/>
          <p:nvPr/>
        </p:nvSpPr>
        <p:spPr>
          <a:xfrm>
            <a:off x="2852421" y="5149473"/>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64" name="object 10"/>
          <p:cNvSpPr txBox="1"/>
          <p:nvPr/>
        </p:nvSpPr>
        <p:spPr>
          <a:xfrm>
            <a:off x="2911477" y="5186284"/>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65" name="object 11"/>
          <p:cNvSpPr txBox="1"/>
          <p:nvPr/>
        </p:nvSpPr>
        <p:spPr>
          <a:xfrm>
            <a:off x="2904332" y="4877774"/>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66" name="object 12"/>
          <p:cNvSpPr/>
          <p:nvPr/>
        </p:nvSpPr>
        <p:spPr>
          <a:xfrm>
            <a:off x="4497866" y="5098279"/>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68" name="object 14"/>
          <p:cNvSpPr txBox="1"/>
          <p:nvPr/>
        </p:nvSpPr>
        <p:spPr>
          <a:xfrm>
            <a:off x="4542632" y="4877774"/>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69" name="object 15"/>
          <p:cNvSpPr/>
          <p:nvPr/>
        </p:nvSpPr>
        <p:spPr>
          <a:xfrm>
            <a:off x="6051631" y="5098279"/>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71" name="object 17"/>
          <p:cNvSpPr txBox="1"/>
          <p:nvPr/>
        </p:nvSpPr>
        <p:spPr>
          <a:xfrm>
            <a:off x="6096398" y="4877774"/>
            <a:ext cx="1034892"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danQuotes</a:t>
            </a:r>
            <a:endParaRPr sz="1050">
              <a:solidFill>
                <a:prstClr val="black"/>
              </a:solidFill>
              <a:latin typeface="Arial"/>
              <a:cs typeface="Arial"/>
            </a:endParaRPr>
          </a:p>
        </p:txBody>
      </p:sp>
      <p:sp>
        <p:nvSpPr>
          <p:cNvPr id="72" name="object 18"/>
          <p:cNvSpPr/>
          <p:nvPr/>
        </p:nvSpPr>
        <p:spPr>
          <a:xfrm>
            <a:off x="7600635" y="5104232"/>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9" y="0"/>
                </a:lnTo>
                <a:lnTo>
                  <a:pt x="1662038" y="6105"/>
                </a:lnTo>
                <a:lnTo>
                  <a:pt x="1702869" y="23336"/>
                </a:lnTo>
                <a:lnTo>
                  <a:pt x="1737464" y="50062"/>
                </a:lnTo>
                <a:lnTo>
                  <a:pt x="1764191" y="84655"/>
                </a:lnTo>
                <a:lnTo>
                  <a:pt x="1781423" y="125485"/>
                </a:lnTo>
                <a:lnTo>
                  <a:pt x="1787528" y="170923"/>
                </a:lnTo>
                <a:lnTo>
                  <a:pt x="1787528" y="854600"/>
                </a:lnTo>
                <a:lnTo>
                  <a:pt x="1781423" y="900039"/>
                </a:lnTo>
                <a:lnTo>
                  <a:pt x="1764191" y="940870"/>
                </a:lnTo>
                <a:lnTo>
                  <a:pt x="1737464" y="975464"/>
                </a:lnTo>
                <a:lnTo>
                  <a:pt x="1702869" y="1002191"/>
                </a:lnTo>
                <a:lnTo>
                  <a:pt x="1662038" y="1019423"/>
                </a:lnTo>
                <a:lnTo>
                  <a:pt x="1616599"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74" name="object 20"/>
          <p:cNvSpPr txBox="1"/>
          <p:nvPr/>
        </p:nvSpPr>
        <p:spPr>
          <a:xfrm>
            <a:off x="7644210" y="4884918"/>
            <a:ext cx="952976"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danSpark</a:t>
            </a:r>
            <a:endParaRPr sz="1050">
              <a:solidFill>
                <a:prstClr val="black"/>
              </a:solidFill>
              <a:latin typeface="Arial"/>
              <a:cs typeface="Arial"/>
            </a:endParaRPr>
          </a:p>
        </p:txBody>
      </p:sp>
      <p:sp>
        <p:nvSpPr>
          <p:cNvPr id="75" name="object 21"/>
          <p:cNvSpPr/>
          <p:nvPr/>
        </p:nvSpPr>
        <p:spPr>
          <a:xfrm>
            <a:off x="5849222" y="5419744"/>
            <a:ext cx="17907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76" name="object 22"/>
          <p:cNvSpPr/>
          <p:nvPr/>
        </p:nvSpPr>
        <p:spPr>
          <a:xfrm>
            <a:off x="5951446" y="5370006"/>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77" name="object 23"/>
          <p:cNvSpPr/>
          <p:nvPr/>
        </p:nvSpPr>
        <p:spPr>
          <a:xfrm>
            <a:off x="7395844" y="5419744"/>
            <a:ext cx="179070" cy="0"/>
          </a:xfrm>
          <a:custGeom>
            <a:avLst/>
            <a:gdLst/>
            <a:ahLst/>
            <a:cxnLst/>
            <a:rect l="l" t="t" r="r" b="b"/>
            <a:pathLst>
              <a:path w="238759">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78" name="object 24"/>
          <p:cNvSpPr/>
          <p:nvPr/>
        </p:nvSpPr>
        <p:spPr>
          <a:xfrm>
            <a:off x="7498068" y="5370006"/>
            <a:ext cx="98107" cy="99536"/>
          </a:xfrm>
          <a:custGeom>
            <a:avLst/>
            <a:gdLst/>
            <a:ahLst/>
            <a:cxnLst/>
            <a:rect l="l" t="t" r="r" b="b"/>
            <a:pathLst>
              <a:path w="130809"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83" name="Rectangle 82"/>
          <p:cNvSpPr/>
          <p:nvPr/>
        </p:nvSpPr>
        <p:spPr>
          <a:xfrm>
            <a:off x="2558719" y="1969794"/>
            <a:ext cx="6949918" cy="158959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343224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object 5"/>
          <p:cNvSpPr/>
          <p:nvPr/>
        </p:nvSpPr>
        <p:spPr>
          <a:xfrm>
            <a:off x="4220155" y="5489110"/>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6" name="object 6"/>
          <p:cNvSpPr/>
          <p:nvPr/>
        </p:nvSpPr>
        <p:spPr>
          <a:xfrm>
            <a:off x="4322380" y="5439372"/>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7" name="object 7"/>
          <p:cNvSpPr txBox="1">
            <a:spLocks noGrp="1"/>
          </p:cNvSpPr>
          <p:nvPr>
            <p:ph type="title"/>
          </p:nvPr>
        </p:nvSpPr>
        <p:spPr>
          <a:xfrm>
            <a:off x="2911477" y="1306832"/>
            <a:ext cx="8655050"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(5)</a:t>
            </a:r>
            <a:endParaRPr sz="1650"/>
          </a:p>
        </p:txBody>
      </p:sp>
      <p:sp>
        <p:nvSpPr>
          <p:cNvPr id="30" name="object 11"/>
          <p:cNvSpPr txBox="1">
            <a:spLocks noGrp="1"/>
          </p:cNvSpPr>
          <p:nvPr>
            <p:ph idx="1"/>
          </p:nvPr>
        </p:nvSpPr>
        <p:spPr>
          <a:xfrm>
            <a:off x="2558719" y="1964157"/>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9" name="object 9"/>
          <p:cNvSpPr/>
          <p:nvPr/>
        </p:nvSpPr>
        <p:spPr>
          <a:xfrm>
            <a:off x="2828213" y="5219552"/>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10" name="object 10"/>
          <p:cNvSpPr txBox="1"/>
          <p:nvPr/>
        </p:nvSpPr>
        <p:spPr>
          <a:xfrm>
            <a:off x="2892201" y="5219552"/>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dirty="0">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p>
        </p:txBody>
      </p:sp>
      <p:sp>
        <p:nvSpPr>
          <p:cNvPr id="11" name="object 11"/>
          <p:cNvSpPr txBox="1"/>
          <p:nvPr/>
        </p:nvSpPr>
        <p:spPr>
          <a:xfrm>
            <a:off x="2838767" y="4978259"/>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p>
        </p:txBody>
      </p:sp>
      <p:sp>
        <p:nvSpPr>
          <p:cNvPr id="12" name="object 12"/>
          <p:cNvSpPr/>
          <p:nvPr/>
        </p:nvSpPr>
        <p:spPr>
          <a:xfrm>
            <a:off x="4426137" y="5167645"/>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3" name="object 13"/>
          <p:cNvSpPr txBox="1"/>
          <p:nvPr/>
        </p:nvSpPr>
        <p:spPr>
          <a:xfrm>
            <a:off x="4474475" y="5250887"/>
            <a:ext cx="1279684" cy="596702"/>
          </a:xfrm>
          <a:prstGeom prst="rect">
            <a:avLst/>
          </a:prstGeom>
        </p:spPr>
        <p:txBody>
          <a:bodyPr vert="horz" wrap="square" lIns="0" tIns="5715" rIns="0" bIns="0" rtlCol="0">
            <a:spAutoFit/>
          </a:bodyPr>
          <a:lstStyle/>
          <a:p>
            <a:pPr marL="9525" marR="63339">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dirty="0">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spc="-4" dirty="0">
                <a:solidFill>
                  <a:prstClr val="black"/>
                </a:solidFill>
                <a:latin typeface="Courier New"/>
                <a:cs typeface="Courier New"/>
              </a:rPr>
              <a:t>flexible</a:t>
            </a:r>
            <a:endParaRPr sz="788" dirty="0">
              <a:solidFill>
                <a:prstClr val="black"/>
              </a:solidFill>
              <a:latin typeface="Courier New"/>
              <a:cs typeface="Courier New"/>
            </a:endParaRPr>
          </a:p>
        </p:txBody>
      </p:sp>
      <p:sp>
        <p:nvSpPr>
          <p:cNvPr id="14" name="object 14"/>
          <p:cNvSpPr txBox="1"/>
          <p:nvPr/>
        </p:nvSpPr>
        <p:spPr>
          <a:xfrm>
            <a:off x="4470903" y="4947140"/>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15" name="object 15"/>
          <p:cNvSpPr/>
          <p:nvPr/>
        </p:nvSpPr>
        <p:spPr>
          <a:xfrm>
            <a:off x="5979902" y="5167645"/>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6" name="object 16"/>
          <p:cNvSpPr txBox="1"/>
          <p:nvPr/>
        </p:nvSpPr>
        <p:spPr>
          <a:xfrm>
            <a:off x="6029431" y="5256940"/>
            <a:ext cx="1219676" cy="230832"/>
          </a:xfrm>
          <a:prstGeom prst="rect">
            <a:avLst/>
          </a:prstGeom>
        </p:spPr>
        <p:txBody>
          <a:bodyPr vert="horz" wrap="square" lIns="0" tIns="0" rIns="0" bIns="0" rtlCol="0">
            <a:spAutoFit/>
          </a:bodyPr>
          <a:lstStyle/>
          <a:p>
            <a:pPr marL="9525" marR="3810">
              <a:lnSpc>
                <a:spcPts val="901"/>
              </a:lnSpc>
            </a:pPr>
            <a:r>
              <a:rPr sz="788" spc="-4" dirty="0">
                <a:solidFill>
                  <a:prstClr val="black"/>
                </a:solidFill>
                <a:latin typeface="Courier New"/>
                <a:cs typeface="Courier New"/>
              </a:rPr>
              <a:t>DAN Spark is cool  DAN Scala is</a:t>
            </a:r>
            <a:r>
              <a:rPr sz="788" spc="-56" dirty="0">
                <a:solidFill>
                  <a:prstClr val="black"/>
                </a:solidFill>
                <a:latin typeface="Courier New"/>
                <a:cs typeface="Courier New"/>
              </a:rPr>
              <a:t> </a:t>
            </a:r>
            <a:r>
              <a:rPr sz="788" spc="-4" dirty="0">
                <a:solidFill>
                  <a:prstClr val="black"/>
                </a:solidFill>
                <a:latin typeface="Courier New"/>
                <a:cs typeface="Courier New"/>
              </a:rPr>
              <a:t>awesome</a:t>
            </a:r>
            <a:endParaRPr sz="788" dirty="0">
              <a:solidFill>
                <a:prstClr val="black"/>
              </a:solidFill>
              <a:latin typeface="Courier New"/>
              <a:cs typeface="Courier New"/>
            </a:endParaRPr>
          </a:p>
        </p:txBody>
      </p:sp>
      <p:sp>
        <p:nvSpPr>
          <p:cNvPr id="17" name="object 17"/>
          <p:cNvSpPr txBox="1"/>
          <p:nvPr/>
        </p:nvSpPr>
        <p:spPr>
          <a:xfrm>
            <a:off x="6024669" y="4947140"/>
            <a:ext cx="1034892"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danQuotes</a:t>
            </a:r>
            <a:endParaRPr sz="1050">
              <a:solidFill>
                <a:prstClr val="black"/>
              </a:solidFill>
              <a:latin typeface="Arial"/>
              <a:cs typeface="Arial"/>
            </a:endParaRPr>
          </a:p>
        </p:txBody>
      </p:sp>
      <p:sp>
        <p:nvSpPr>
          <p:cNvPr id="18" name="object 18"/>
          <p:cNvSpPr/>
          <p:nvPr/>
        </p:nvSpPr>
        <p:spPr>
          <a:xfrm>
            <a:off x="7528906" y="5173598"/>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9" y="0"/>
                </a:lnTo>
                <a:lnTo>
                  <a:pt x="1662038" y="6105"/>
                </a:lnTo>
                <a:lnTo>
                  <a:pt x="1702869" y="23336"/>
                </a:lnTo>
                <a:lnTo>
                  <a:pt x="1737464" y="50062"/>
                </a:lnTo>
                <a:lnTo>
                  <a:pt x="1764191" y="84655"/>
                </a:lnTo>
                <a:lnTo>
                  <a:pt x="1781423" y="125485"/>
                </a:lnTo>
                <a:lnTo>
                  <a:pt x="1787528" y="170923"/>
                </a:lnTo>
                <a:lnTo>
                  <a:pt x="1787528" y="854600"/>
                </a:lnTo>
                <a:lnTo>
                  <a:pt x="1781423" y="900039"/>
                </a:lnTo>
                <a:lnTo>
                  <a:pt x="1764191" y="940870"/>
                </a:lnTo>
                <a:lnTo>
                  <a:pt x="1737464" y="975464"/>
                </a:lnTo>
                <a:lnTo>
                  <a:pt x="1702869" y="1002191"/>
                </a:lnTo>
                <a:lnTo>
                  <a:pt x="1662038" y="1019423"/>
                </a:lnTo>
                <a:lnTo>
                  <a:pt x="1616599"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9" name="object 19"/>
          <p:cNvSpPr txBox="1"/>
          <p:nvPr/>
        </p:nvSpPr>
        <p:spPr>
          <a:xfrm>
            <a:off x="7577244" y="5264083"/>
            <a:ext cx="319087" cy="230832"/>
          </a:xfrm>
          <a:prstGeom prst="rect">
            <a:avLst/>
          </a:prstGeom>
        </p:spPr>
        <p:txBody>
          <a:bodyPr vert="horz" wrap="square" lIns="0" tIns="0" rIns="0" bIns="0" rtlCol="0">
            <a:spAutoFit/>
          </a:bodyPr>
          <a:lstStyle/>
          <a:p>
            <a:pPr marL="9525" marR="3810">
              <a:lnSpc>
                <a:spcPts val="901"/>
              </a:lnSpc>
            </a:pPr>
            <a:r>
              <a:rPr sz="788" spc="-4" dirty="0">
                <a:solidFill>
                  <a:prstClr val="black"/>
                </a:solidFill>
                <a:latin typeface="Courier New"/>
                <a:cs typeface="Courier New"/>
              </a:rPr>
              <a:t>Spark  Scala</a:t>
            </a:r>
            <a:endParaRPr sz="788">
              <a:solidFill>
                <a:prstClr val="black"/>
              </a:solidFill>
              <a:latin typeface="Courier New"/>
              <a:cs typeface="Courier New"/>
            </a:endParaRPr>
          </a:p>
        </p:txBody>
      </p:sp>
      <p:sp>
        <p:nvSpPr>
          <p:cNvPr id="20" name="object 20"/>
          <p:cNvSpPr txBox="1"/>
          <p:nvPr/>
        </p:nvSpPr>
        <p:spPr>
          <a:xfrm>
            <a:off x="7572481" y="4954284"/>
            <a:ext cx="952976"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danSpark</a:t>
            </a:r>
            <a:endParaRPr sz="1050">
              <a:solidFill>
                <a:prstClr val="black"/>
              </a:solidFill>
              <a:latin typeface="Arial"/>
              <a:cs typeface="Arial"/>
            </a:endParaRPr>
          </a:p>
        </p:txBody>
      </p:sp>
      <p:sp>
        <p:nvSpPr>
          <p:cNvPr id="21" name="object 21"/>
          <p:cNvSpPr/>
          <p:nvPr/>
        </p:nvSpPr>
        <p:spPr>
          <a:xfrm>
            <a:off x="5777493" y="5489110"/>
            <a:ext cx="17907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22" name="object 22"/>
          <p:cNvSpPr/>
          <p:nvPr/>
        </p:nvSpPr>
        <p:spPr>
          <a:xfrm>
            <a:off x="5879717" y="5439372"/>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23" name="object 23"/>
          <p:cNvSpPr/>
          <p:nvPr/>
        </p:nvSpPr>
        <p:spPr>
          <a:xfrm>
            <a:off x="7324115" y="5489110"/>
            <a:ext cx="179070" cy="0"/>
          </a:xfrm>
          <a:custGeom>
            <a:avLst/>
            <a:gdLst/>
            <a:ahLst/>
            <a:cxnLst/>
            <a:rect l="l" t="t" r="r" b="b"/>
            <a:pathLst>
              <a:path w="238759">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24" name="object 24"/>
          <p:cNvSpPr/>
          <p:nvPr/>
        </p:nvSpPr>
        <p:spPr>
          <a:xfrm>
            <a:off x="7426339" y="5439372"/>
            <a:ext cx="98107" cy="99536"/>
          </a:xfrm>
          <a:custGeom>
            <a:avLst/>
            <a:gdLst/>
            <a:ahLst/>
            <a:cxnLst/>
            <a:rect l="l" t="t" r="r" b="b"/>
            <a:pathLst>
              <a:path w="130809"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25" name="object 25"/>
          <p:cNvSpPr/>
          <p:nvPr/>
        </p:nvSpPr>
        <p:spPr>
          <a:xfrm>
            <a:off x="8865975" y="5489110"/>
            <a:ext cx="179070" cy="0"/>
          </a:xfrm>
          <a:custGeom>
            <a:avLst/>
            <a:gdLst/>
            <a:ahLst/>
            <a:cxnLst/>
            <a:rect l="l" t="t" r="r" b="b"/>
            <a:pathLst>
              <a:path w="238759">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26" name="object 26"/>
          <p:cNvSpPr/>
          <p:nvPr/>
        </p:nvSpPr>
        <p:spPr>
          <a:xfrm>
            <a:off x="8968198" y="5439372"/>
            <a:ext cx="98107" cy="99536"/>
          </a:xfrm>
          <a:custGeom>
            <a:avLst/>
            <a:gdLst/>
            <a:ahLst/>
            <a:cxnLst/>
            <a:rect l="l" t="t" r="r" b="b"/>
            <a:pathLst>
              <a:path w="130809" h="132714">
                <a:moveTo>
                  <a:pt x="16700" y="0"/>
                </a:moveTo>
                <a:lnTo>
                  <a:pt x="7950" y="2298"/>
                </a:lnTo>
                <a:lnTo>
                  <a:pt x="0" y="15925"/>
                </a:lnTo>
                <a:lnTo>
                  <a:pt x="2311" y="24676"/>
                </a:lnTo>
                <a:lnTo>
                  <a:pt x="73685" y="66319"/>
                </a:lnTo>
                <a:lnTo>
                  <a:pt x="2311" y="107960"/>
                </a:lnTo>
                <a:lnTo>
                  <a:pt x="0" y="116709"/>
                </a:lnTo>
                <a:lnTo>
                  <a:pt x="7950"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27" name="object 27"/>
          <p:cNvSpPr txBox="1"/>
          <p:nvPr/>
        </p:nvSpPr>
        <p:spPr>
          <a:xfrm>
            <a:off x="9057668" y="5364095"/>
            <a:ext cx="234791" cy="214481"/>
          </a:xfrm>
          <a:prstGeom prst="rect">
            <a:avLst/>
          </a:prstGeom>
          <a:ln w="12699">
            <a:solidFill>
              <a:srgbClr val="007CA0"/>
            </a:solidFill>
          </a:ln>
        </p:spPr>
        <p:txBody>
          <a:bodyPr vert="horz" wrap="square" lIns="0" tIns="29527" rIns="0" bIns="0" rtlCol="0">
            <a:spAutoFit/>
          </a:bodyPr>
          <a:lstStyle/>
          <a:p>
            <a:pPr marL="63339">
              <a:spcBef>
                <a:spcPts val="232"/>
              </a:spcBef>
            </a:pPr>
            <a:r>
              <a:rPr sz="1200" dirty="0">
                <a:solidFill>
                  <a:prstClr val="black"/>
                </a:solidFill>
                <a:latin typeface="Arial"/>
                <a:cs typeface="Arial"/>
              </a:rPr>
              <a:t>1</a:t>
            </a:r>
            <a:endParaRPr sz="1200">
              <a:solidFill>
                <a:prstClr val="black"/>
              </a:solidFill>
              <a:latin typeface="Arial"/>
              <a:cs typeface="Arial"/>
            </a:endParaRPr>
          </a:p>
        </p:txBody>
      </p:sp>
      <p:sp>
        <p:nvSpPr>
          <p:cNvPr id="31" name="Rectangle 30"/>
          <p:cNvSpPr/>
          <p:nvPr/>
        </p:nvSpPr>
        <p:spPr>
          <a:xfrm>
            <a:off x="2553176" y="1964157"/>
            <a:ext cx="6934199" cy="2451747"/>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solidFill>
                <a:schemeClr val="tx1"/>
              </a:solidFill>
            </a:endParaRPr>
          </a:p>
        </p:txBody>
      </p:sp>
    </p:spTree>
    <p:extLst>
      <p:ext uri="{BB962C8B-B14F-4D97-AF65-F5344CB8AC3E}">
        <p14:creationId xmlns:p14="http://schemas.microsoft.com/office/powerpoint/2010/main" val="275154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DataFrames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83757" y="3149304"/>
            <a:ext cx="8031947" cy="1488020"/>
          </a:xfrm>
        </p:spPr>
      </p:pic>
      <p:sp>
        <p:nvSpPr>
          <p:cNvPr id="5" name="TextBox 4"/>
          <p:cNvSpPr txBox="1"/>
          <p:nvPr/>
        </p:nvSpPr>
        <p:spPr>
          <a:xfrm>
            <a:off x="2021711" y="1562583"/>
            <a:ext cx="5347504" cy="923330"/>
          </a:xfrm>
          <a:prstGeom prst="rect">
            <a:avLst/>
          </a:prstGeom>
          <a:noFill/>
        </p:spPr>
        <p:txBody>
          <a:bodyPr wrap="square" rtlCol="0">
            <a:spAutoFit/>
          </a:bodyPr>
          <a:lstStyle/>
          <a:p>
            <a:pPr marL="285750" indent="-285750">
              <a:buFont typeface="Arial" charset="0"/>
              <a:buChar char="•"/>
            </a:pPr>
            <a:r>
              <a:rPr lang="en-US" dirty="0"/>
              <a:t>Similar to Pandas </a:t>
            </a:r>
            <a:r>
              <a:rPr lang="en-US" dirty="0" err="1"/>
              <a:t>DataFrames</a:t>
            </a:r>
            <a:endParaRPr lang="en-US" dirty="0"/>
          </a:p>
          <a:p>
            <a:pPr marL="285750" indent="-285750">
              <a:buFont typeface="Arial" charset="0"/>
              <a:buChar char="•"/>
            </a:pPr>
            <a:r>
              <a:rPr lang="en-US" dirty="0"/>
              <a:t>Same principles as an RDD</a:t>
            </a:r>
          </a:p>
          <a:p>
            <a:pPr marL="285750" indent="-285750">
              <a:buFont typeface="Arial" charset="0"/>
              <a:buChar char="•"/>
            </a:pPr>
            <a:r>
              <a:rPr lang="en-US" dirty="0"/>
              <a:t>All spark libraries can now handle </a:t>
            </a:r>
            <a:r>
              <a:rPr lang="en-US" dirty="0" err="1"/>
              <a:t>DataFrames</a:t>
            </a:r>
            <a:endParaRPr lang="en-US" dirty="0"/>
          </a:p>
        </p:txBody>
      </p:sp>
    </p:spTree>
    <p:extLst>
      <p:ext uri="{BB962C8B-B14F-4D97-AF65-F5344CB8AC3E}">
        <p14:creationId xmlns:p14="http://schemas.microsoft.com/office/powerpoint/2010/main" val="400388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5789" y="558731"/>
            <a:ext cx="8592293" cy="875158"/>
          </a:xfrm>
        </p:spPr>
        <p:txBody>
          <a:bodyPr>
            <a:noAutofit/>
          </a:bodyPr>
          <a:lstStyle/>
          <a:p>
            <a:pPr algn="ctr"/>
            <a:r>
              <a:rPr lang="en-US" sz="3200" dirty="0"/>
              <a:t>Sample Architecture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508" y="3306049"/>
            <a:ext cx="1228472" cy="427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309" y="1969659"/>
            <a:ext cx="1104366" cy="658566"/>
          </a:xfrm>
          <a:prstGeom prst="rect">
            <a:avLst/>
          </a:prstGeom>
          <a:ln>
            <a:solidFill>
              <a:schemeClr val="tx1"/>
            </a:solidFill>
            <a:prstDash val="sysDot"/>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209" y="3024426"/>
            <a:ext cx="563246" cy="56324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1654" y="3053310"/>
            <a:ext cx="712697" cy="37909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7129" y="2190974"/>
            <a:ext cx="1961956" cy="412403"/>
          </a:xfrm>
          <a:prstGeom prst="rect">
            <a:avLst/>
          </a:prstGeom>
          <a:ln>
            <a:solidFill>
              <a:schemeClr val="tx1"/>
            </a:solidFill>
            <a:prstDash val="sysDot"/>
          </a:ln>
        </p:spPr>
      </p:pic>
      <p:sp>
        <p:nvSpPr>
          <p:cNvPr id="17" name="Rectangle 16"/>
          <p:cNvSpPr/>
          <p:nvPr/>
        </p:nvSpPr>
        <p:spPr>
          <a:xfrm>
            <a:off x="4410393" y="3016250"/>
            <a:ext cx="2203133" cy="5400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7355" y="3029226"/>
            <a:ext cx="874806" cy="337874"/>
          </a:xfrm>
          <a:prstGeom prst="rect">
            <a:avLst/>
          </a:prstGeom>
        </p:spPr>
      </p:pic>
      <p:sp>
        <p:nvSpPr>
          <p:cNvPr id="23" name="TextBox 22"/>
          <p:cNvSpPr txBox="1"/>
          <p:nvPr/>
        </p:nvSpPr>
        <p:spPr>
          <a:xfrm>
            <a:off x="2014661" y="1507445"/>
            <a:ext cx="1560195" cy="300082"/>
          </a:xfrm>
          <a:prstGeom prst="rect">
            <a:avLst/>
          </a:prstGeom>
          <a:noFill/>
        </p:spPr>
        <p:txBody>
          <a:bodyPr wrap="square" rtlCol="0">
            <a:spAutoFit/>
          </a:bodyPr>
          <a:lstStyle/>
          <a:p>
            <a:r>
              <a:rPr lang="en-US" sz="1350" dirty="0"/>
              <a:t>Source / Backend</a:t>
            </a:r>
          </a:p>
        </p:txBody>
      </p:sp>
      <p:sp>
        <p:nvSpPr>
          <p:cNvPr id="24" name="TextBox 23"/>
          <p:cNvSpPr txBox="1"/>
          <p:nvPr/>
        </p:nvSpPr>
        <p:spPr>
          <a:xfrm>
            <a:off x="4241199" y="1529176"/>
            <a:ext cx="2588291" cy="300082"/>
          </a:xfrm>
          <a:prstGeom prst="rect">
            <a:avLst/>
          </a:prstGeom>
          <a:noFill/>
        </p:spPr>
        <p:txBody>
          <a:bodyPr wrap="square" rtlCol="0">
            <a:spAutoFit/>
          </a:bodyPr>
          <a:lstStyle/>
          <a:p>
            <a:pPr algn="ctr"/>
            <a:r>
              <a:rPr lang="en-US" sz="1350" dirty="0"/>
              <a:t>Application development</a:t>
            </a:r>
          </a:p>
        </p:txBody>
      </p:sp>
      <p:sp>
        <p:nvSpPr>
          <p:cNvPr id="25" name="TextBox 24"/>
          <p:cNvSpPr txBox="1"/>
          <p:nvPr/>
        </p:nvSpPr>
        <p:spPr>
          <a:xfrm>
            <a:off x="8215509" y="1512934"/>
            <a:ext cx="1178557" cy="300082"/>
          </a:xfrm>
          <a:prstGeom prst="rect">
            <a:avLst/>
          </a:prstGeom>
          <a:noFill/>
        </p:spPr>
        <p:txBody>
          <a:bodyPr wrap="square" rtlCol="0">
            <a:spAutoFit/>
          </a:bodyPr>
          <a:lstStyle/>
          <a:p>
            <a:r>
              <a:rPr lang="en-US" sz="1350" dirty="0"/>
              <a:t>Deployment</a:t>
            </a: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3592" y="3016252"/>
            <a:ext cx="545801" cy="545801"/>
          </a:xfrm>
          <a:prstGeom prst="rect">
            <a:avLst/>
          </a:prstGeom>
        </p:spPr>
      </p:pic>
      <p:sp>
        <p:nvSpPr>
          <p:cNvPr id="49" name="Rectangle 48"/>
          <p:cNvSpPr/>
          <p:nvPr/>
        </p:nvSpPr>
        <p:spPr>
          <a:xfrm>
            <a:off x="2098607" y="1829258"/>
            <a:ext cx="1320165" cy="20193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p:cNvSpPr/>
          <p:nvPr/>
        </p:nvSpPr>
        <p:spPr>
          <a:xfrm>
            <a:off x="7659624" y="1841130"/>
            <a:ext cx="2332384" cy="202034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4249217" y="1838938"/>
            <a:ext cx="2620929" cy="202473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Arrow Connector 52"/>
          <p:cNvCxnSpPr>
            <a:stCxn id="49" idx="3"/>
          </p:cNvCxnSpPr>
          <p:nvPr/>
        </p:nvCxnSpPr>
        <p:spPr>
          <a:xfrm flipV="1">
            <a:off x="3418772" y="2830858"/>
            <a:ext cx="834431" cy="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6870145" y="2832944"/>
            <a:ext cx="773198" cy="1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0" idx="2"/>
            <a:endCxn id="60" idx="0"/>
          </p:cNvCxnSpPr>
          <p:nvPr/>
        </p:nvCxnSpPr>
        <p:spPr>
          <a:xfrm>
            <a:off x="8818107" y="2603377"/>
            <a:ext cx="0" cy="495861"/>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837129" y="3099238"/>
            <a:ext cx="1961956" cy="5796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0" name="Straight Arrow Connector 69"/>
          <p:cNvCxnSpPr>
            <a:endCxn id="45" idx="0"/>
          </p:cNvCxnSpPr>
          <p:nvPr/>
        </p:nvCxnSpPr>
        <p:spPr>
          <a:xfrm>
            <a:off x="5456492" y="2851306"/>
            <a:ext cx="1" cy="16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Left Bracket 78"/>
          <p:cNvSpPr/>
          <p:nvPr/>
        </p:nvSpPr>
        <p:spPr>
          <a:xfrm rot="16200000">
            <a:off x="5410315" y="2252945"/>
            <a:ext cx="92357" cy="1104365"/>
          </a:xfrm>
          <a:prstGeom prst="leftBracket">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1" name="Rectangle 30"/>
          <p:cNvSpPr/>
          <p:nvPr/>
        </p:nvSpPr>
        <p:spPr>
          <a:xfrm>
            <a:off x="4289873" y="4368137"/>
            <a:ext cx="2580273" cy="1789180"/>
          </a:xfrm>
          <a:prstGeom prst="rect">
            <a:avLst/>
          </a:prstGeom>
          <a:noFill/>
          <a:ln w="12700">
            <a:solidFill>
              <a:schemeClr val="accent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p:cNvCxnSpPr>
            <a:endCxn id="31" idx="3"/>
          </p:cNvCxnSpPr>
          <p:nvPr/>
        </p:nvCxnSpPr>
        <p:spPr>
          <a:xfrm flipH="1">
            <a:off x="6870146" y="5262727"/>
            <a:ext cx="1955671" cy="0"/>
          </a:xfrm>
          <a:prstGeom prst="straightConnector1">
            <a:avLst/>
          </a:prstGeom>
          <a:ln w="9525" cmpd="sng">
            <a:tailEnd type="triangle"/>
          </a:ln>
          <a:effectLst>
            <a:outerShdw blurRad="40000" dist="20000" dir="5400000" rotWithShape="0">
              <a:schemeClr val="accent1">
                <a:lumMod val="75000"/>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50" idx="2"/>
          </p:cNvCxnSpPr>
          <p:nvPr/>
        </p:nvCxnSpPr>
        <p:spPr>
          <a:xfrm flipV="1">
            <a:off x="8818108" y="3861479"/>
            <a:ext cx="7709" cy="140124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483359" y="5361154"/>
            <a:ext cx="973133" cy="276999"/>
          </a:xfrm>
          <a:prstGeom prst="rect">
            <a:avLst/>
          </a:prstGeom>
          <a:noFill/>
        </p:spPr>
        <p:txBody>
          <a:bodyPr wrap="square" rtlCol="0">
            <a:spAutoFit/>
          </a:bodyPr>
          <a:lstStyle/>
          <a:p>
            <a:r>
              <a:rPr lang="en-US" sz="1200" dirty="0"/>
              <a:t>Scheduler</a:t>
            </a:r>
          </a:p>
        </p:txBody>
      </p:sp>
      <p:sp>
        <p:nvSpPr>
          <p:cNvPr id="46" name="TextBox 45"/>
          <p:cNvSpPr txBox="1"/>
          <p:nvPr/>
        </p:nvSpPr>
        <p:spPr>
          <a:xfrm>
            <a:off x="5795657" y="5365326"/>
            <a:ext cx="662361" cy="276999"/>
          </a:xfrm>
          <a:prstGeom prst="rect">
            <a:avLst/>
          </a:prstGeom>
          <a:noFill/>
        </p:spPr>
        <p:txBody>
          <a:bodyPr wrap="none" rtlCol="0">
            <a:spAutoFit/>
          </a:bodyPr>
          <a:lstStyle/>
          <a:p>
            <a:r>
              <a:rPr lang="en-US" sz="1200" dirty="0"/>
              <a:t>GitHub</a:t>
            </a:r>
          </a:p>
        </p:txBody>
      </p:sp>
      <p:sp>
        <p:nvSpPr>
          <p:cNvPr id="54" name="Rectangle 53"/>
          <p:cNvSpPr/>
          <p:nvPr/>
        </p:nvSpPr>
        <p:spPr>
          <a:xfrm>
            <a:off x="4706837" y="5719889"/>
            <a:ext cx="1680676" cy="370816"/>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34262" y="5766799"/>
            <a:ext cx="1778051" cy="276999"/>
          </a:xfrm>
          <a:prstGeom prst="rect">
            <a:avLst/>
          </a:prstGeom>
          <a:noFill/>
        </p:spPr>
        <p:txBody>
          <a:bodyPr wrap="none" rtlCol="0">
            <a:spAutoFit/>
          </a:bodyPr>
          <a:lstStyle/>
          <a:p>
            <a:r>
              <a:rPr lang="en-US" sz="1200" dirty="0"/>
              <a:t>  Monitoring Dashboard</a:t>
            </a:r>
          </a:p>
        </p:txBody>
      </p:sp>
      <p:cxnSp>
        <p:nvCxnSpPr>
          <p:cNvPr id="58" name="Straight Arrow Connector 57"/>
          <p:cNvCxnSpPr>
            <a:endCxn id="49" idx="2"/>
          </p:cNvCxnSpPr>
          <p:nvPr/>
        </p:nvCxnSpPr>
        <p:spPr>
          <a:xfrm flipH="1" flipV="1">
            <a:off x="2758689" y="3848579"/>
            <a:ext cx="7528" cy="1414149"/>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endCxn id="31" idx="1"/>
          </p:cNvCxnSpPr>
          <p:nvPr/>
        </p:nvCxnSpPr>
        <p:spPr>
          <a:xfrm>
            <a:off x="2766218" y="5262727"/>
            <a:ext cx="1523655" cy="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flipV="1">
            <a:off x="5537011" y="3887434"/>
            <a:ext cx="20328" cy="504465"/>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pic>
        <p:nvPicPr>
          <p:cNvPr id="78" name="Content Placeholder 77"/>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2209027" y="1906865"/>
            <a:ext cx="1006187" cy="795253"/>
          </a:xfrm>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935" y="4452491"/>
            <a:ext cx="978543" cy="583534"/>
          </a:xfrm>
          <a:prstGeom prst="rect">
            <a:avLst/>
          </a:prstGeom>
          <a:ln>
            <a:solidFill>
              <a:schemeClr val="tx1"/>
            </a:solidFill>
            <a:prstDash val="sysDot"/>
          </a:ln>
        </p:spPr>
      </p:pic>
      <p:cxnSp>
        <p:nvCxnSpPr>
          <p:cNvPr id="82" name="Straight Arrow Connector 81"/>
          <p:cNvCxnSpPr>
            <a:stCxn id="83" idx="1"/>
          </p:cNvCxnSpPr>
          <p:nvPr/>
        </p:nvCxnSpPr>
        <p:spPr>
          <a:xfrm flipH="1">
            <a:off x="5622111" y="5150414"/>
            <a:ext cx="1" cy="12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Left Bracket 82"/>
          <p:cNvSpPr/>
          <p:nvPr/>
        </p:nvSpPr>
        <p:spPr>
          <a:xfrm rot="16200000">
            <a:off x="5575933" y="4552054"/>
            <a:ext cx="92357" cy="1104365"/>
          </a:xfrm>
          <a:prstGeom prst="leftBracket">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7" name="TextBox 86"/>
          <p:cNvSpPr txBox="1"/>
          <p:nvPr/>
        </p:nvSpPr>
        <p:spPr>
          <a:xfrm>
            <a:off x="4483358" y="5262728"/>
            <a:ext cx="2070992" cy="375425"/>
          </a:xfrm>
          <a:prstGeom prst="rect">
            <a:avLst/>
          </a:prstGeom>
          <a:noFill/>
          <a:ln w="6350">
            <a:solidFill>
              <a:schemeClr val="tx1"/>
            </a:solidFill>
            <a:prstDash val="sysDot"/>
          </a:ln>
        </p:spPr>
        <p:txBody>
          <a:bodyPr wrap="square" rtlCol="0">
            <a:spAutoFit/>
          </a:bodyPr>
          <a:lstStyle/>
          <a:p>
            <a:endParaRPr lang="en-US" dirty="0"/>
          </a:p>
        </p:txBody>
      </p:sp>
      <p:sp>
        <p:nvSpPr>
          <p:cNvPr id="88" name="TextBox 87"/>
          <p:cNvSpPr txBox="1"/>
          <p:nvPr/>
        </p:nvSpPr>
        <p:spPr>
          <a:xfrm>
            <a:off x="4241199" y="6157318"/>
            <a:ext cx="2628947" cy="307777"/>
          </a:xfrm>
          <a:prstGeom prst="rect">
            <a:avLst/>
          </a:prstGeom>
          <a:noFill/>
        </p:spPr>
        <p:txBody>
          <a:bodyPr wrap="square" rtlCol="0">
            <a:spAutoFit/>
          </a:bodyPr>
          <a:lstStyle/>
          <a:p>
            <a:r>
              <a:rPr lang="en-US" sz="1400" dirty="0"/>
              <a:t>       Maintenance / Updates</a:t>
            </a:r>
          </a:p>
        </p:txBody>
      </p:sp>
    </p:spTree>
    <p:extLst>
      <p:ext uri="{BB962C8B-B14F-4D97-AF65-F5344CB8AC3E}">
        <p14:creationId xmlns:p14="http://schemas.microsoft.com/office/powerpoint/2010/main" val="221728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4035" y="1140190"/>
            <a:ext cx="6296431" cy="3836545"/>
          </a:xfrm>
        </p:spPr>
        <p:txBody>
          <a:bodyPr/>
          <a:lstStyle/>
          <a:p>
            <a:pPr marL="457200" indent="-457200">
              <a:buFont typeface="Arial" charset="0"/>
              <a:buChar char="•"/>
            </a:pPr>
            <a:r>
              <a:rPr lang="en-US" sz="2000" b="1" dirty="0" smtClean="0">
                <a:latin typeface="+mn-lt"/>
              </a:rPr>
              <a:t>Rigid toolset</a:t>
            </a:r>
          </a:p>
          <a:p>
            <a:pPr marL="687901" lvl="1" indent="-457200">
              <a:buFont typeface="Arial" charset="0"/>
              <a:buChar char="•"/>
            </a:pPr>
            <a:r>
              <a:rPr lang="en-US" sz="1800" dirty="0" smtClean="0">
                <a:latin typeface="+mn-lt"/>
              </a:rPr>
              <a:t>Have to choose one and only one approach</a:t>
            </a:r>
          </a:p>
          <a:p>
            <a:pPr marL="687901" lvl="1" indent="-457200">
              <a:buFont typeface="Arial" charset="0"/>
              <a:buChar char="•"/>
            </a:pPr>
            <a:r>
              <a:rPr lang="en-US" sz="1800" dirty="0" smtClean="0">
                <a:latin typeface="+mn-lt"/>
              </a:rPr>
              <a:t>Cannot easily connect all capabilities required</a:t>
            </a:r>
          </a:p>
          <a:p>
            <a:pPr marL="687901" lvl="1" indent="-457200">
              <a:buFont typeface="Arial" charset="0"/>
              <a:buChar char="•"/>
            </a:pPr>
            <a:r>
              <a:rPr lang="en-US" sz="1800" dirty="0" smtClean="0">
                <a:latin typeface="+mn-lt"/>
              </a:rPr>
              <a:t>Difficult to navigate between various tools used</a:t>
            </a:r>
            <a:br>
              <a:rPr lang="en-US" sz="1800" dirty="0" smtClean="0">
                <a:latin typeface="+mn-lt"/>
              </a:rPr>
            </a:br>
            <a:endParaRPr lang="en-US" sz="1800" dirty="0" smtClean="0">
              <a:latin typeface="+mn-lt"/>
            </a:endParaRPr>
          </a:p>
          <a:p>
            <a:pPr marL="457200" indent="-457200">
              <a:buFont typeface="Arial" charset="0"/>
              <a:buChar char="•"/>
            </a:pPr>
            <a:r>
              <a:rPr lang="en-US" sz="2000" b="1" dirty="0" smtClean="0">
                <a:latin typeface="+mn-lt"/>
              </a:rPr>
              <a:t>Fragmented and time consuming</a:t>
            </a:r>
          </a:p>
          <a:p>
            <a:pPr marL="687901" lvl="1" indent="-457200">
              <a:buFont typeface="Arial" charset="0"/>
              <a:buChar char="•"/>
            </a:pPr>
            <a:r>
              <a:rPr lang="en-US" sz="1800" dirty="0" smtClean="0">
                <a:latin typeface="+mn-lt"/>
              </a:rPr>
              <a:t>Using multiple, disjoint environments</a:t>
            </a:r>
          </a:p>
          <a:p>
            <a:pPr marL="687901" lvl="1" indent="-457200">
              <a:buFont typeface="Arial" charset="0"/>
              <a:buChar char="•"/>
            </a:pPr>
            <a:r>
              <a:rPr lang="en-US" sz="1800" dirty="0" smtClean="0">
                <a:latin typeface="+mn-lt"/>
              </a:rPr>
              <a:t>Separate, on-ramp/community for each tool/individual</a:t>
            </a:r>
          </a:p>
          <a:p>
            <a:pPr marL="687901" lvl="1" indent="-457200">
              <a:buFont typeface="Arial" charset="0"/>
              <a:buChar char="•"/>
            </a:pPr>
            <a:r>
              <a:rPr lang="en-US" sz="1800" dirty="0" smtClean="0">
                <a:latin typeface="+mn-lt"/>
              </a:rPr>
              <a:t>Does not have metadata or data lineage</a:t>
            </a:r>
            <a:br>
              <a:rPr lang="en-US" sz="1800" dirty="0" smtClean="0">
                <a:latin typeface="+mn-lt"/>
              </a:rPr>
            </a:br>
            <a:endParaRPr lang="en-US" sz="1800" dirty="0" smtClean="0">
              <a:latin typeface="+mn-lt"/>
            </a:endParaRPr>
          </a:p>
          <a:p>
            <a:pPr marL="457200" indent="-457200">
              <a:buFont typeface="Arial" charset="0"/>
              <a:buChar char="•"/>
            </a:pPr>
            <a:r>
              <a:rPr lang="en-US" sz="2000" b="1" dirty="0" smtClean="0">
                <a:latin typeface="+mn-lt"/>
              </a:rPr>
              <a:t>Analytical silo</a:t>
            </a:r>
          </a:p>
          <a:p>
            <a:pPr marL="687901" lvl="1" indent="-457200">
              <a:buFont typeface="Arial" charset="0"/>
              <a:buChar char="•"/>
            </a:pPr>
            <a:r>
              <a:rPr lang="en-US" sz="1800" dirty="0" smtClean="0">
                <a:latin typeface="+mn-lt"/>
              </a:rPr>
              <a:t>Difficult to maintain and version control project assets</a:t>
            </a:r>
          </a:p>
          <a:p>
            <a:pPr marL="687901" lvl="1" indent="-457200">
              <a:buFont typeface="Arial" charset="0"/>
              <a:buChar char="•"/>
            </a:pPr>
            <a:r>
              <a:rPr lang="en-US" sz="1800" dirty="0" smtClean="0">
                <a:latin typeface="+mn-lt"/>
              </a:rPr>
              <a:t>Limited means of collaborating with teams</a:t>
            </a:r>
          </a:p>
          <a:p>
            <a:pPr marL="687901" lvl="1" indent="-457200">
              <a:buFont typeface="Arial" charset="0"/>
              <a:buChar char="•"/>
            </a:pPr>
            <a:r>
              <a:rPr lang="en-US" sz="1800" dirty="0" smtClean="0">
                <a:latin typeface="+mn-lt"/>
              </a:rPr>
              <a:t>Results are difficult to share</a:t>
            </a:r>
            <a:endParaRPr lang="en-US" sz="2800" dirty="0"/>
          </a:p>
          <a:p>
            <a:endParaRPr lang="en-US" sz="2800" dirty="0"/>
          </a:p>
        </p:txBody>
      </p:sp>
      <p:sp>
        <p:nvSpPr>
          <p:cNvPr id="3" name="Title 2"/>
          <p:cNvSpPr>
            <a:spLocks noGrp="1"/>
          </p:cNvSpPr>
          <p:nvPr>
            <p:ph type="title"/>
          </p:nvPr>
        </p:nvSpPr>
        <p:spPr/>
        <p:txBody>
          <a:bodyPr/>
          <a:lstStyle/>
          <a:p>
            <a:r>
              <a:rPr lang="en-US" dirty="0" smtClean="0"/>
              <a:t>Data Scientist Persona: Current Challenges</a:t>
            </a:r>
            <a:endParaRPr lang="en-US" dirty="0"/>
          </a:p>
        </p:txBody>
      </p:sp>
      <p:pic>
        <p:nvPicPr>
          <p:cNvPr id="5" name="Picture 4" descr="Persona_Chris_DataScientist_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085" y="1140190"/>
            <a:ext cx="1868006" cy="1825594"/>
          </a:xfrm>
          <a:prstGeom prst="rect">
            <a:avLst/>
          </a:prstGeom>
        </p:spPr>
      </p:pic>
    </p:spTree>
    <p:extLst>
      <p:ext uri="{BB962C8B-B14F-4D97-AF65-F5344CB8AC3E}">
        <p14:creationId xmlns:p14="http://schemas.microsoft.com/office/powerpoint/2010/main" val="6842790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6109547" y="0"/>
            <a:ext cx="6082453" cy="6858000"/>
          </a:xfrm>
          <a:prstGeom prst="rect">
            <a:avLst/>
          </a:prstGeom>
          <a:solidFill>
            <a:schemeClr val="tx2">
              <a:lumMod val="50000"/>
            </a:schemeClr>
          </a:solidFill>
        </p:spPr>
        <p:txBody>
          <a:bodyPr wrap="square" lIns="0" tIns="0" rIns="0" bIns="0" rtlCol="0" anchor="ctr">
            <a:noAutofit/>
          </a:bodyPr>
          <a:lstStyle/>
          <a:p>
            <a:pPr algn="ctr"/>
            <a:endParaRPr lang="en-US" sz="1600" dirty="0" err="1">
              <a:solidFill>
                <a:srgbClr val="FFFFFF"/>
              </a:solidFill>
              <a:latin typeface="Arial"/>
              <a:cs typeface="Arial"/>
            </a:endParaRPr>
          </a:p>
        </p:txBody>
      </p:sp>
      <p:sp>
        <p:nvSpPr>
          <p:cNvPr id="7" name="Title 6"/>
          <p:cNvSpPr>
            <a:spLocks noGrp="1"/>
          </p:cNvSpPr>
          <p:nvPr>
            <p:ph type="title"/>
          </p:nvPr>
        </p:nvSpPr>
        <p:spPr/>
        <p:txBody>
          <a:bodyPr anchor="ctr" anchorCtr="0"/>
          <a:lstStyle/>
          <a:p>
            <a:pPr algn="ctr"/>
            <a:r>
              <a:rPr lang="en-US" sz="4267" dirty="0">
                <a:solidFill>
                  <a:schemeClr val="bg1"/>
                </a:solidFill>
              </a:rPr>
              <a:t>Watson Data Platform</a:t>
            </a:r>
            <a:r>
              <a:rPr lang="en-US" dirty="0" smtClean="0">
                <a:solidFill>
                  <a:schemeClr val="bg1"/>
                </a:solidFill>
              </a:rPr>
              <a:t/>
            </a:r>
            <a:br>
              <a:rPr lang="en-US" dirty="0" smtClean="0">
                <a:solidFill>
                  <a:schemeClr val="bg1"/>
                </a:solidFill>
              </a:rPr>
            </a:br>
            <a:r>
              <a:rPr lang="en-US" dirty="0" smtClean="0">
                <a:solidFill>
                  <a:schemeClr val="bg1"/>
                </a:solidFill>
              </a:rPr>
              <a:t> </a:t>
            </a:r>
            <a:br>
              <a:rPr lang="en-US" dirty="0" smtClean="0">
                <a:solidFill>
                  <a:schemeClr val="bg1"/>
                </a:solidFill>
              </a:rPr>
            </a:br>
            <a:r>
              <a:rPr lang="en-US" dirty="0" smtClean="0">
                <a:solidFill>
                  <a:schemeClr val="bg1"/>
                </a:solidFill>
              </a:rPr>
              <a:t>an </a:t>
            </a:r>
            <a:r>
              <a:rPr lang="en-US" dirty="0">
                <a:solidFill>
                  <a:schemeClr val="bg1"/>
                </a:solidFill>
              </a:rPr>
              <a:t>integrated platform of tools, services and </a:t>
            </a:r>
            <a:r>
              <a:rPr lang="en-US" dirty="0" smtClean="0">
                <a:solidFill>
                  <a:schemeClr val="bg1"/>
                </a:solidFill>
              </a:rPr>
              <a:t>data </a:t>
            </a:r>
            <a:br>
              <a:rPr lang="en-US" dirty="0" smtClean="0">
                <a:solidFill>
                  <a:schemeClr val="bg1"/>
                </a:solidFill>
              </a:rPr>
            </a:br>
            <a:r>
              <a:rPr lang="en-US" dirty="0" smtClean="0">
                <a:solidFill>
                  <a:schemeClr val="bg1"/>
                </a:solidFill>
              </a:rPr>
              <a:t>that </a:t>
            </a:r>
            <a:r>
              <a:rPr lang="en-US" dirty="0">
                <a:solidFill>
                  <a:schemeClr val="bg1"/>
                </a:solidFill>
              </a:rPr>
              <a:t>helps companies accelerate their shift to become </a:t>
            </a:r>
            <a:r>
              <a:rPr lang="en-US" dirty="0" smtClean="0">
                <a:solidFill>
                  <a:schemeClr val="bg1"/>
                </a:solidFill>
              </a:rPr>
              <a:t>data-driven organizations</a:t>
            </a:r>
            <a:endParaRPr lang="en-US" dirty="0">
              <a:solidFill>
                <a:schemeClr val="bg1"/>
              </a:solidFill>
            </a:endParaRPr>
          </a:p>
        </p:txBody>
      </p:sp>
      <p:sp>
        <p:nvSpPr>
          <p:cNvPr id="19" name="TextBox 18"/>
          <p:cNvSpPr txBox="1"/>
          <p:nvPr/>
        </p:nvSpPr>
        <p:spPr>
          <a:xfrm>
            <a:off x="6113891" y="329173"/>
            <a:ext cx="2817707" cy="1549399"/>
          </a:xfrm>
          <a:prstGeom prst="rect">
            <a:avLst/>
          </a:prstGeom>
          <a:noFill/>
        </p:spPr>
        <p:txBody>
          <a:bodyPr wrap="square" rtlCol="0">
            <a:spAutoFit/>
          </a:bodyPr>
          <a:lstStyle/>
          <a:p>
            <a:pPr algn="r"/>
            <a:r>
              <a:rPr lang="en-US" sz="1467" dirty="0">
                <a:solidFill>
                  <a:schemeClr val="bg1"/>
                </a:solidFill>
              </a:rPr>
              <a:t>Drive governance policy effectiveness while tracking how data is used and its value to the company</a:t>
            </a:r>
          </a:p>
          <a:p>
            <a:pPr algn="r"/>
            <a:endParaRPr lang="en-US" sz="1467" dirty="0">
              <a:solidFill>
                <a:schemeClr val="bg1"/>
              </a:solidFill>
            </a:endParaRPr>
          </a:p>
          <a:p>
            <a:pPr algn="r"/>
            <a:r>
              <a:rPr lang="en-US" sz="2133" dirty="0">
                <a:solidFill>
                  <a:schemeClr val="accent5"/>
                </a:solidFill>
              </a:rPr>
              <a:t>Data Steward</a:t>
            </a:r>
          </a:p>
        </p:txBody>
      </p:sp>
      <p:sp>
        <p:nvSpPr>
          <p:cNvPr id="20" name="TextBox 19"/>
          <p:cNvSpPr txBox="1"/>
          <p:nvPr/>
        </p:nvSpPr>
        <p:spPr>
          <a:xfrm>
            <a:off x="9374293" y="329173"/>
            <a:ext cx="2817707" cy="1549399"/>
          </a:xfrm>
          <a:prstGeom prst="rect">
            <a:avLst/>
          </a:prstGeom>
          <a:noFill/>
        </p:spPr>
        <p:txBody>
          <a:bodyPr wrap="square" rtlCol="0">
            <a:spAutoFit/>
          </a:bodyPr>
          <a:lstStyle/>
          <a:p>
            <a:r>
              <a:rPr lang="en-US" sz="1467" dirty="0">
                <a:solidFill>
                  <a:schemeClr val="bg1"/>
                </a:solidFill>
              </a:rPr>
              <a:t>Access powerful tools to prepare data to tease out the insights they’re looking for, without IT involvement</a:t>
            </a:r>
          </a:p>
          <a:p>
            <a:endParaRPr lang="en-US" sz="1467" dirty="0">
              <a:solidFill>
                <a:schemeClr val="bg1"/>
              </a:solidFill>
            </a:endParaRPr>
          </a:p>
          <a:p>
            <a:r>
              <a:rPr lang="en-US" sz="2133" dirty="0">
                <a:solidFill>
                  <a:schemeClr val="accent5"/>
                </a:solidFill>
              </a:rPr>
              <a:t>Data Scientist</a:t>
            </a:r>
          </a:p>
        </p:txBody>
      </p:sp>
      <p:sp>
        <p:nvSpPr>
          <p:cNvPr id="21" name="TextBox 20"/>
          <p:cNvSpPr txBox="1"/>
          <p:nvPr/>
        </p:nvSpPr>
        <p:spPr>
          <a:xfrm>
            <a:off x="9374293" y="4978655"/>
            <a:ext cx="2817707" cy="1549399"/>
          </a:xfrm>
          <a:prstGeom prst="rect">
            <a:avLst/>
          </a:prstGeom>
          <a:noFill/>
        </p:spPr>
        <p:txBody>
          <a:bodyPr wrap="square" rtlCol="0">
            <a:spAutoFit/>
          </a:bodyPr>
          <a:lstStyle/>
          <a:p>
            <a:r>
              <a:rPr lang="en-US" sz="2133" dirty="0">
                <a:solidFill>
                  <a:schemeClr val="accent5"/>
                </a:solidFill>
              </a:rPr>
              <a:t>App Developer</a:t>
            </a:r>
          </a:p>
          <a:p>
            <a:endParaRPr lang="en-US" sz="1467" dirty="0">
              <a:solidFill>
                <a:schemeClr val="bg1"/>
              </a:solidFill>
            </a:endParaRPr>
          </a:p>
          <a:p>
            <a:r>
              <a:rPr lang="en-US" sz="1467" dirty="0">
                <a:solidFill>
                  <a:schemeClr val="bg1"/>
                </a:solidFill>
              </a:rPr>
              <a:t>Make the insights immediately actionable and add intelligence to apps in straightforward manner</a:t>
            </a:r>
          </a:p>
        </p:txBody>
      </p:sp>
      <p:sp>
        <p:nvSpPr>
          <p:cNvPr id="22" name="TextBox 21"/>
          <p:cNvSpPr txBox="1"/>
          <p:nvPr/>
        </p:nvSpPr>
        <p:spPr>
          <a:xfrm>
            <a:off x="6113891" y="4978655"/>
            <a:ext cx="2817707" cy="1549399"/>
          </a:xfrm>
          <a:prstGeom prst="rect">
            <a:avLst/>
          </a:prstGeom>
          <a:noFill/>
        </p:spPr>
        <p:txBody>
          <a:bodyPr wrap="square" rtlCol="0">
            <a:spAutoFit/>
          </a:bodyPr>
          <a:lstStyle/>
          <a:p>
            <a:pPr algn="r"/>
            <a:r>
              <a:rPr lang="en-US" sz="2133" dirty="0">
                <a:solidFill>
                  <a:schemeClr val="accent5"/>
                </a:solidFill>
              </a:rPr>
              <a:t>Data Engineer</a:t>
            </a:r>
          </a:p>
          <a:p>
            <a:pPr algn="r"/>
            <a:endParaRPr lang="en-US" sz="1467" dirty="0">
              <a:solidFill>
                <a:schemeClr val="bg1"/>
              </a:solidFill>
            </a:endParaRPr>
          </a:p>
          <a:p>
            <a:pPr algn="r"/>
            <a:r>
              <a:rPr lang="en-US" sz="1467" dirty="0">
                <a:solidFill>
                  <a:schemeClr val="bg1"/>
                </a:solidFill>
              </a:rPr>
              <a:t>Easily build data pipelines that power dashboards and data platforms while ensuring high quality</a:t>
            </a:r>
          </a:p>
        </p:txBody>
      </p:sp>
      <p:sp>
        <p:nvSpPr>
          <p:cNvPr id="24" name="Oval 23"/>
          <p:cNvSpPr/>
          <p:nvPr/>
        </p:nvSpPr>
        <p:spPr>
          <a:xfrm>
            <a:off x="7839575" y="2175512"/>
            <a:ext cx="2555917" cy="2555917"/>
          </a:xfrm>
          <a:prstGeom prst="ellipse">
            <a:avLst/>
          </a:prstGeom>
          <a:noFill/>
          <a:ln w="57150">
            <a:solidFill>
              <a:schemeClr val="tx2">
                <a:lumMod val="10000"/>
              </a:schemeClr>
            </a:solidFill>
          </a:ln>
        </p:spPr>
        <p:txBody>
          <a:bodyPr wrap="square" lIns="0" tIns="0" rIns="0" bIns="0" rtlCol="0" anchor="ctr">
            <a:noAutofit/>
          </a:bodyPr>
          <a:lstStyle/>
          <a:p>
            <a:pPr algn="ctr"/>
            <a:endParaRPr lang="en-US" sz="1600" dirty="0" err="1">
              <a:solidFill>
                <a:srgbClr val="FFFFFF"/>
              </a:solidFill>
              <a:latin typeface="Arial"/>
              <a:cs typeface="Arial"/>
            </a:endParaRPr>
          </a:p>
        </p:txBody>
      </p:sp>
      <p:pic>
        <p:nvPicPr>
          <p:cNvPr id="26" name="Picture 25" descr="Persona_Chris_DataScientist_PNG.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9604428" y="1909093"/>
            <a:ext cx="1094609" cy="1069760"/>
          </a:xfrm>
          <a:prstGeom prst="rect">
            <a:avLst/>
          </a:prstGeom>
        </p:spPr>
      </p:pic>
      <p:pic>
        <p:nvPicPr>
          <p:cNvPr id="27" name="Picture 26" descr="Persona_Harley_DataEngineer_PNG.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602510" y="3850107"/>
            <a:ext cx="1094609" cy="1069756"/>
          </a:xfrm>
          <a:prstGeom prst="rect">
            <a:avLst/>
          </a:prstGeom>
        </p:spPr>
      </p:pic>
      <p:pic>
        <p:nvPicPr>
          <p:cNvPr id="28" name="Picture 27" descr="Persona_Kai_ApplicationDeveloper_PNG.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9604429" y="3850103"/>
            <a:ext cx="1094609" cy="1069760"/>
          </a:xfrm>
          <a:prstGeom prst="rect">
            <a:avLst/>
          </a:prstGeom>
        </p:spPr>
      </p:pic>
      <p:pic>
        <p:nvPicPr>
          <p:cNvPr id="16" name="Picture 15"/>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8705636" y="3017103"/>
            <a:ext cx="823795" cy="823795"/>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flipH="1">
            <a:off x="7591289" y="1887133"/>
            <a:ext cx="1121664" cy="1075644"/>
          </a:xfrm>
          <a:prstGeom prst="rect">
            <a:avLst/>
          </a:prstGeom>
        </p:spPr>
      </p:pic>
    </p:spTree>
    <p:extLst>
      <p:ext uri="{BB962C8B-B14F-4D97-AF65-F5344CB8AC3E}">
        <p14:creationId xmlns:p14="http://schemas.microsoft.com/office/powerpoint/2010/main" val="8292874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252757" y="553988"/>
            <a:ext cx="10801224" cy="508000"/>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r>
              <a:rPr lang="en-US" b="1" dirty="0">
                <a:solidFill>
                  <a:schemeClr val="bg1"/>
                </a:solidFill>
                <a:latin typeface="Arial"/>
                <a:ea typeface="Arial"/>
                <a:cs typeface="Arial"/>
              </a:rPr>
              <a:t>Data Science Experience</a:t>
            </a:r>
          </a:p>
        </p:txBody>
      </p:sp>
      <p:sp>
        <p:nvSpPr>
          <p:cNvPr id="23" name="Text Placeholder 11"/>
          <p:cNvSpPr txBox="1">
            <a:spLocks/>
          </p:cNvSpPr>
          <p:nvPr/>
        </p:nvSpPr>
        <p:spPr>
          <a:xfrm>
            <a:off x="252757" y="189633"/>
            <a:ext cx="5486400" cy="400049"/>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467" dirty="0">
                <a:solidFill>
                  <a:schemeClr val="accent5"/>
                </a:solidFill>
              </a:rPr>
              <a:t>Watson Data Platform</a:t>
            </a:r>
          </a:p>
        </p:txBody>
      </p:sp>
      <p:sp>
        <p:nvSpPr>
          <p:cNvPr id="34" name="Text Placeholder 6"/>
          <p:cNvSpPr txBox="1">
            <a:spLocks/>
          </p:cNvSpPr>
          <p:nvPr/>
        </p:nvSpPr>
        <p:spPr>
          <a:xfrm>
            <a:off x="6335903" y="2182295"/>
            <a:ext cx="1427013" cy="362935"/>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67" b="1" kern="100" dirty="0">
                <a:solidFill>
                  <a:schemeClr val="accent5"/>
                </a:solidFill>
              </a:rPr>
              <a:t>Learn</a:t>
            </a:r>
          </a:p>
        </p:txBody>
      </p:sp>
      <p:sp>
        <p:nvSpPr>
          <p:cNvPr id="36" name="TextBox 35"/>
          <p:cNvSpPr txBox="1"/>
          <p:nvPr/>
        </p:nvSpPr>
        <p:spPr>
          <a:xfrm>
            <a:off x="6335904" y="2549079"/>
            <a:ext cx="4936273" cy="906915"/>
          </a:xfrm>
          <a:prstGeom prst="rect">
            <a:avLst/>
          </a:prstGeom>
          <a:noFill/>
        </p:spPr>
        <p:txBody>
          <a:bodyPr wrap="square" lIns="0" bIns="0" rtlCol="0" anchor="t">
            <a:noAutofit/>
          </a:bodyPr>
          <a:lstStyle/>
          <a:p>
            <a:pPr>
              <a:buClrTx/>
              <a:buFontTx/>
              <a:buNone/>
            </a:pPr>
            <a:r>
              <a:rPr lang="en-US" altLang="en-US" sz="1600" dirty="0">
                <a:solidFill>
                  <a:schemeClr val="bg1"/>
                </a:solidFill>
                <a:ea typeface="HelvNeue for IBM" charset="0"/>
                <a:cs typeface="IBM Plex Sans"/>
              </a:rPr>
              <a:t>Built-in learning to get started or go the distance with advanced tutorials</a:t>
            </a:r>
          </a:p>
        </p:txBody>
      </p:sp>
      <p:sp>
        <p:nvSpPr>
          <p:cNvPr id="37" name="Text Placeholder 6"/>
          <p:cNvSpPr txBox="1">
            <a:spLocks/>
          </p:cNvSpPr>
          <p:nvPr/>
        </p:nvSpPr>
        <p:spPr>
          <a:xfrm>
            <a:off x="6335903" y="4757057"/>
            <a:ext cx="2364656" cy="362935"/>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67" b="1" kern="100" dirty="0">
                <a:solidFill>
                  <a:schemeClr val="accent5"/>
                </a:solidFill>
              </a:rPr>
              <a:t>Collaborate</a:t>
            </a:r>
          </a:p>
        </p:txBody>
      </p:sp>
      <p:sp>
        <p:nvSpPr>
          <p:cNvPr id="38" name="TextBox 37"/>
          <p:cNvSpPr txBox="1"/>
          <p:nvPr/>
        </p:nvSpPr>
        <p:spPr>
          <a:xfrm>
            <a:off x="6335903" y="5131276"/>
            <a:ext cx="4817327" cy="906915"/>
          </a:xfrm>
          <a:prstGeom prst="rect">
            <a:avLst/>
          </a:prstGeom>
          <a:noFill/>
        </p:spPr>
        <p:txBody>
          <a:bodyPr wrap="square" lIns="0" bIns="0" rtlCol="0" anchor="t">
            <a:noAutofit/>
          </a:bodyPr>
          <a:lstStyle/>
          <a:p>
            <a:pPr>
              <a:buClrTx/>
              <a:buFontTx/>
              <a:buNone/>
            </a:pPr>
            <a:r>
              <a:rPr lang="en-US" altLang="en-US" sz="1600" dirty="0">
                <a:solidFill>
                  <a:schemeClr val="bg1"/>
                </a:solidFill>
                <a:ea typeface="HelvNeue for IBM" charset="0"/>
                <a:cs typeface="IBM Plex Sans"/>
              </a:rPr>
              <a:t>Community and social features that provide meaningful collaboration</a:t>
            </a:r>
          </a:p>
        </p:txBody>
      </p:sp>
      <p:sp>
        <p:nvSpPr>
          <p:cNvPr id="39" name="Text Placeholder 6"/>
          <p:cNvSpPr txBox="1">
            <a:spLocks/>
          </p:cNvSpPr>
          <p:nvPr/>
        </p:nvSpPr>
        <p:spPr>
          <a:xfrm>
            <a:off x="6335903" y="3473366"/>
            <a:ext cx="2789935" cy="362935"/>
          </a:xfrm>
          <a:prstGeom prst="rect">
            <a:avLst/>
          </a:prstGeom>
        </p:spPr>
        <p:txBody>
          <a:bodyPr wrap="none" lIns="0" tIns="0" rIns="0" bIns="0"/>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IBM Plex Sans"/>
                <a:cs typeface="IBM Plex Sans"/>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IBM Plex Sans"/>
                <a:cs typeface="IBM Plex San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667" b="1" kern="100" dirty="0">
                <a:solidFill>
                  <a:schemeClr val="accent5"/>
                </a:solidFill>
              </a:rPr>
              <a:t>Create</a:t>
            </a:r>
          </a:p>
        </p:txBody>
      </p:sp>
      <p:sp>
        <p:nvSpPr>
          <p:cNvPr id="40" name="TextBox 39"/>
          <p:cNvSpPr txBox="1"/>
          <p:nvPr/>
        </p:nvSpPr>
        <p:spPr>
          <a:xfrm>
            <a:off x="6335903" y="3847579"/>
            <a:ext cx="4489832" cy="906915"/>
          </a:xfrm>
          <a:prstGeom prst="rect">
            <a:avLst/>
          </a:prstGeom>
          <a:noFill/>
        </p:spPr>
        <p:txBody>
          <a:bodyPr wrap="square" lIns="0" bIns="0" rtlCol="0" anchor="t">
            <a:noAutofit/>
          </a:bodyPr>
          <a:lstStyle/>
          <a:p>
            <a:pPr>
              <a:buClrTx/>
              <a:buFontTx/>
              <a:buNone/>
            </a:pPr>
            <a:r>
              <a:rPr lang="en-US" altLang="en-US" sz="1600" dirty="0">
                <a:solidFill>
                  <a:schemeClr val="bg1"/>
                </a:solidFill>
                <a:ea typeface="HelvNeue for IBM" charset="0"/>
                <a:cs typeface="IBM Plex Sans"/>
              </a:rPr>
              <a:t>The best of open source and IBM value-add to create state-of-the-art data products</a:t>
            </a:r>
          </a:p>
        </p:txBody>
      </p:sp>
      <p:sp>
        <p:nvSpPr>
          <p:cNvPr id="41" name="Rectangle 40"/>
          <p:cNvSpPr/>
          <p:nvPr/>
        </p:nvSpPr>
        <p:spPr>
          <a:xfrm>
            <a:off x="6335904" y="1320421"/>
            <a:ext cx="4554729" cy="287323"/>
          </a:xfrm>
          <a:prstGeom prst="rect">
            <a:avLst/>
          </a:prstGeom>
        </p:spPr>
        <p:txBody>
          <a:bodyPr wrap="square" lIns="0" tIns="0" rIns="0" bIns="0">
            <a:spAutoFit/>
          </a:bodyPr>
          <a:lstStyle/>
          <a:p>
            <a:r>
              <a:rPr lang="en-US" sz="1867" i="1" dirty="0">
                <a:solidFill>
                  <a:schemeClr val="bg1"/>
                </a:solidFill>
                <a:ea typeface="Helvetica Neue Thin" charset="0"/>
                <a:cs typeface="Helvetica Neue Thin" charset="0"/>
              </a:rPr>
              <a:t>Making data science a team sport</a:t>
            </a:r>
            <a:endParaRPr lang="en-US" sz="1867" dirty="0">
              <a:solidFill>
                <a:schemeClr val="bg1"/>
              </a:solidFill>
            </a:endParaRPr>
          </a:p>
        </p:txBody>
      </p:sp>
      <p:pic>
        <p:nvPicPr>
          <p:cNvPr id="17" name="Content Placeholder 10"/>
          <p:cNvPicPr>
            <a:picLocks noChangeAspect="1"/>
          </p:cNvPicPr>
          <p:nvPr/>
        </p:nvPicPr>
        <p:blipFill rotWithShape="1">
          <a:blip r:embed="rId3">
            <a:extLst>
              <a:ext uri="{28A0092B-C50C-407E-A947-70E740481C1C}">
                <a14:useLocalDpi xmlns:a14="http://schemas.microsoft.com/office/drawing/2010/main" val="0"/>
              </a:ext>
            </a:extLst>
          </a:blip>
          <a:srcRect r="1290"/>
          <a:stretch/>
        </p:blipFill>
        <p:spPr>
          <a:xfrm>
            <a:off x="808783" y="1320421"/>
            <a:ext cx="4489775" cy="2537779"/>
          </a:xfrm>
          <a:prstGeom prst="rect">
            <a:avLst/>
          </a:prstGeom>
          <a:solidFill>
            <a:schemeClr val="tx1"/>
          </a:solidFill>
          <a:ln>
            <a:noFill/>
          </a:ln>
        </p:spPr>
      </p:pic>
      <p:pic>
        <p:nvPicPr>
          <p:cNvPr id="18" name="Content Placeholder 15"/>
          <p:cNvPicPr>
            <a:picLocks noChangeAspect="1"/>
          </p:cNvPicPr>
          <p:nvPr/>
        </p:nvPicPr>
        <p:blipFill rotWithShape="1">
          <a:blip r:embed="rId4">
            <a:extLst>
              <a:ext uri="{28A0092B-C50C-407E-A947-70E740481C1C}">
                <a14:useLocalDpi xmlns:a14="http://schemas.microsoft.com/office/drawing/2010/main" val="0"/>
              </a:ext>
            </a:extLst>
          </a:blip>
          <a:srcRect l="15935" t="15060" r="33988" b="3747"/>
          <a:stretch/>
        </p:blipFill>
        <p:spPr>
          <a:xfrm>
            <a:off x="3115503" y="3974114"/>
            <a:ext cx="2183055" cy="2451097"/>
          </a:xfrm>
          <a:prstGeom prst="rect">
            <a:avLst/>
          </a:prstGeom>
          <a:solidFill>
            <a:schemeClr val="tx1"/>
          </a:solidFill>
          <a:ln>
            <a:noFill/>
          </a:ln>
          <a:effectLst/>
        </p:spPr>
      </p:pic>
      <p:pic>
        <p:nvPicPr>
          <p:cNvPr id="19" name="Content Placeholder 18"/>
          <p:cNvPicPr>
            <a:picLocks noChangeAspect="1"/>
          </p:cNvPicPr>
          <p:nvPr/>
        </p:nvPicPr>
        <p:blipFill rotWithShape="1">
          <a:blip r:embed="rId5"/>
          <a:srcRect l="1" r="33467" b="33360"/>
          <a:stretch/>
        </p:blipFill>
        <p:spPr>
          <a:xfrm>
            <a:off x="797443" y="3974115"/>
            <a:ext cx="2191061" cy="2460085"/>
          </a:xfrm>
          <a:prstGeom prst="rect">
            <a:avLst/>
          </a:prstGeom>
          <a:solidFill>
            <a:schemeClr val="tx2">
              <a:lumMod val="50000"/>
            </a:schemeClr>
          </a:solidFill>
        </p:spPr>
      </p:pic>
    </p:spTree>
    <p:extLst>
      <p:ext uri="{BB962C8B-B14F-4D97-AF65-F5344CB8AC3E}">
        <p14:creationId xmlns:p14="http://schemas.microsoft.com/office/powerpoint/2010/main" val="30948405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a:spLocks noGrp="1"/>
          </p:cNvSpPr>
          <p:nvPr>
            <p:ph type="title"/>
          </p:nvPr>
        </p:nvSpPr>
        <p:spPr>
          <a:xfrm>
            <a:off x="428520" y="138765"/>
            <a:ext cx="10972800" cy="589143"/>
          </a:xfrm>
          <a:noFill/>
          <a:ln>
            <a:noFill/>
          </a:ln>
        </p:spPr>
        <p:txBody>
          <a:bodyPr vert="horz" lIns="121900" tIns="121900" rIns="121900" bIns="121900" rtlCol="0" anchor="t" anchorCtr="0">
            <a:noAutofit/>
          </a:bodyPr>
          <a:lstStyle/>
          <a:p>
            <a:pPr>
              <a:buClr>
                <a:srgbClr val="FFFFFF"/>
              </a:buClr>
              <a:buSzTx/>
              <a:buFont typeface="Arial"/>
            </a:pPr>
            <a:r>
              <a:rPr lang="en-US" sz="3200" dirty="0">
                <a:solidFill>
                  <a:srgbClr val="FFFFFF"/>
                </a:solidFill>
              </a:rPr>
              <a:t>Projects allow users to work and collaborate</a:t>
            </a:r>
          </a:p>
        </p:txBody>
      </p:sp>
      <p:pic>
        <p:nvPicPr>
          <p:cNvPr id="38" name="Picture 37"/>
          <p:cNvPicPr/>
          <p:nvPr/>
        </p:nvPicPr>
        <p:blipFill>
          <a:blip r:embed="rId3">
            <a:extLst>
              <a:ext uri="{28A0092B-C50C-407E-A947-70E740481C1C}">
                <a14:useLocalDpi xmlns:a14="http://schemas.microsoft.com/office/drawing/2010/main" val="0"/>
              </a:ext>
            </a:extLst>
          </a:blip>
          <a:stretch>
            <a:fillRect/>
          </a:stretch>
        </p:blipFill>
        <p:spPr>
          <a:xfrm>
            <a:off x="1523866" y="2071829"/>
            <a:ext cx="8782107" cy="2704887"/>
          </a:xfrm>
          <a:prstGeom prst="rect">
            <a:avLst/>
          </a:prstGeom>
          <a:ln>
            <a:solidFill>
              <a:schemeClr val="tx1"/>
            </a:solidFill>
          </a:ln>
        </p:spPr>
      </p:pic>
    </p:spTree>
    <p:extLst>
      <p:ext uri="{BB962C8B-B14F-4D97-AF65-F5344CB8AC3E}">
        <p14:creationId xmlns:p14="http://schemas.microsoft.com/office/powerpoint/2010/main" val="686149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11" y="284751"/>
            <a:ext cx="11360800" cy="763600"/>
          </a:xfrm>
          <a:noFill/>
          <a:ln>
            <a:noFill/>
          </a:ln>
        </p:spPr>
        <p:txBody>
          <a:bodyPr vert="horz" lIns="121900" tIns="121900" rIns="121900" bIns="121900" rtlCol="0" anchor="t" anchorCtr="0">
            <a:noAutofit/>
          </a:bodyPr>
          <a:lstStyle/>
          <a:p>
            <a:pPr>
              <a:buClr>
                <a:srgbClr val="FFFFFF"/>
              </a:buClr>
              <a:buSzTx/>
              <a:buFont typeface="Arial"/>
            </a:pPr>
            <a:r>
              <a:rPr lang="en-US" sz="3200" dirty="0">
                <a:solidFill>
                  <a:srgbClr val="FFFFFF"/>
                </a:solidFill>
              </a:rPr>
              <a:t>DSX - Machine Learning in Projects, deploying to WML</a:t>
            </a:r>
          </a:p>
        </p:txBody>
      </p:sp>
      <p:sp>
        <p:nvSpPr>
          <p:cNvPr id="6" name="Rectangle 5"/>
          <p:cNvSpPr/>
          <p:nvPr/>
        </p:nvSpPr>
        <p:spPr>
          <a:xfrm>
            <a:off x="1449161" y="2118818"/>
            <a:ext cx="1823188" cy="1545767"/>
          </a:xfrm>
          <a:prstGeom prst="rect">
            <a:avLst/>
          </a:prstGeom>
          <a:solidFill>
            <a:srgbClr val="008ABF">
              <a:alpha val="80000"/>
            </a:srgbClr>
          </a:solidFill>
          <a:ln>
            <a:noFill/>
          </a:ln>
          <a:effectLst>
            <a:outerShdw blurRad="63500" dist="23000" dir="5400000" rotWithShape="0">
              <a:srgbClr val="000000">
                <a:alpha val="34998"/>
              </a:srgbClr>
            </a:outerShdw>
          </a:effectLst>
        </p:spPr>
        <p:txBody>
          <a:bodyPr anchor="ctr"/>
          <a:lstStyle/>
          <a:p>
            <a:pPr algn="ctr"/>
            <a:r>
              <a:rPr lang="en-US" sz="2400" b="1" dirty="0">
                <a:solidFill>
                  <a:schemeClr val="lt1"/>
                </a:solidFill>
              </a:rPr>
              <a:t>ML in DSX</a:t>
            </a:r>
            <a:br>
              <a:rPr lang="en-US" sz="2400" b="1" dirty="0">
                <a:solidFill>
                  <a:schemeClr val="lt1"/>
                </a:solidFill>
              </a:rPr>
            </a:br>
            <a:r>
              <a:rPr lang="en-US" sz="2400" b="1" dirty="0">
                <a:solidFill>
                  <a:schemeClr val="lt1"/>
                </a:solidFill>
              </a:rPr>
              <a:t>Projects</a:t>
            </a:r>
          </a:p>
          <a:p>
            <a:pPr algn="ctr"/>
            <a:r>
              <a:rPr lang="en-US" sz="1600" dirty="0">
                <a:solidFill>
                  <a:schemeClr val="lt1"/>
                </a:solidFill>
              </a:rPr>
              <a:t>ML Flows</a:t>
            </a:r>
            <a:br>
              <a:rPr lang="en-US" sz="1600" dirty="0">
                <a:solidFill>
                  <a:schemeClr val="lt1"/>
                </a:solidFill>
              </a:rPr>
            </a:br>
            <a:r>
              <a:rPr lang="en-US" sz="1600" dirty="0">
                <a:solidFill>
                  <a:schemeClr val="lt1"/>
                </a:solidFill>
              </a:rPr>
              <a:t>ML Wizard</a:t>
            </a:r>
          </a:p>
          <a:p>
            <a:pPr algn="ctr"/>
            <a:r>
              <a:rPr lang="en-US" sz="1600" dirty="0">
                <a:solidFill>
                  <a:schemeClr val="lt1"/>
                </a:solidFill>
              </a:rPr>
              <a:t>ML Notebooks</a:t>
            </a:r>
          </a:p>
        </p:txBody>
      </p:sp>
      <p:sp>
        <p:nvSpPr>
          <p:cNvPr id="7" name="Rectangle 6"/>
          <p:cNvSpPr/>
          <p:nvPr/>
        </p:nvSpPr>
        <p:spPr>
          <a:xfrm>
            <a:off x="4330139" y="2118817"/>
            <a:ext cx="1304637" cy="683024"/>
          </a:xfrm>
          <a:prstGeom prst="rect">
            <a:avLst/>
          </a:prstGeom>
          <a:solidFill>
            <a:srgbClr val="008ABF">
              <a:alpha val="80000"/>
            </a:srgbClr>
          </a:solidFill>
          <a:ln>
            <a:noFill/>
          </a:ln>
          <a:effectLst>
            <a:outerShdw blurRad="63500" dist="23000" dir="5400000" rotWithShape="0">
              <a:srgbClr val="000000">
                <a:alpha val="34998"/>
              </a:srgbClr>
            </a:outerShdw>
          </a:effectLst>
        </p:spPr>
        <p:txBody>
          <a:bodyPr anchor="ctr"/>
          <a:lstStyle/>
          <a:p>
            <a:pPr algn="ctr"/>
            <a:r>
              <a:rPr lang="en-US" sz="1600" b="1" dirty="0">
                <a:solidFill>
                  <a:schemeClr val="lt1"/>
                </a:solidFill>
              </a:rPr>
              <a:t>ML Models</a:t>
            </a:r>
          </a:p>
        </p:txBody>
      </p:sp>
      <p:sp>
        <p:nvSpPr>
          <p:cNvPr id="8" name="Rectangle 7"/>
          <p:cNvSpPr/>
          <p:nvPr/>
        </p:nvSpPr>
        <p:spPr>
          <a:xfrm>
            <a:off x="4330139" y="2981561"/>
            <a:ext cx="1304637" cy="683024"/>
          </a:xfrm>
          <a:prstGeom prst="rect">
            <a:avLst/>
          </a:prstGeom>
          <a:solidFill>
            <a:srgbClr val="008ABF">
              <a:alpha val="80000"/>
            </a:srgbClr>
          </a:solidFill>
          <a:ln>
            <a:noFill/>
          </a:ln>
          <a:effectLst>
            <a:outerShdw blurRad="63500" dist="23000" dir="5400000" rotWithShape="0">
              <a:srgbClr val="000000">
                <a:alpha val="34998"/>
              </a:srgbClr>
            </a:outerShdw>
          </a:effectLst>
        </p:spPr>
        <p:txBody>
          <a:bodyPr anchor="ctr"/>
          <a:lstStyle/>
          <a:p>
            <a:pPr algn="ctr"/>
            <a:r>
              <a:rPr lang="en-US" sz="1600" b="1" dirty="0">
                <a:solidFill>
                  <a:schemeClr val="lt1"/>
                </a:solidFill>
              </a:rPr>
              <a:t>ML Flows</a:t>
            </a:r>
          </a:p>
        </p:txBody>
      </p:sp>
      <p:sp>
        <p:nvSpPr>
          <p:cNvPr id="10" name="Rectangle 9"/>
          <p:cNvSpPr/>
          <p:nvPr/>
        </p:nvSpPr>
        <p:spPr>
          <a:xfrm>
            <a:off x="6659783" y="2118818"/>
            <a:ext cx="1304637" cy="1545767"/>
          </a:xfrm>
          <a:prstGeom prst="rect">
            <a:avLst/>
          </a:prstGeom>
          <a:solidFill>
            <a:srgbClr val="008ABF">
              <a:alpha val="80000"/>
            </a:srgbClr>
          </a:solidFill>
          <a:ln>
            <a:noFill/>
          </a:ln>
          <a:effectLst>
            <a:outerShdw blurRad="63500" dist="23000" dir="5400000" rotWithShape="0">
              <a:srgbClr val="000000">
                <a:alpha val="34998"/>
              </a:srgbClr>
            </a:outerShdw>
          </a:effectLst>
        </p:spPr>
        <p:txBody>
          <a:bodyPr anchor="ctr"/>
          <a:lstStyle/>
          <a:p>
            <a:pPr algn="ctr"/>
            <a:r>
              <a:rPr lang="en-US" sz="1600" b="1" dirty="0">
                <a:solidFill>
                  <a:schemeClr val="lt1"/>
                </a:solidFill>
              </a:rPr>
              <a:t>Watson Machine Learning</a:t>
            </a:r>
            <a:br>
              <a:rPr lang="en-US" sz="1600" b="1" dirty="0">
                <a:solidFill>
                  <a:schemeClr val="lt1"/>
                </a:solidFill>
              </a:rPr>
            </a:br>
            <a:r>
              <a:rPr lang="en-US" sz="1600" b="1" dirty="0">
                <a:solidFill>
                  <a:schemeClr val="lt1"/>
                </a:solidFill>
              </a:rPr>
              <a:t>Service</a:t>
            </a:r>
          </a:p>
        </p:txBody>
      </p:sp>
      <p:cxnSp>
        <p:nvCxnSpPr>
          <p:cNvPr id="11" name="Straight Arrow Connector 10"/>
          <p:cNvCxnSpPr>
            <a:stCxn id="6" idx="3"/>
            <a:endCxn id="7" idx="1"/>
          </p:cNvCxnSpPr>
          <p:nvPr/>
        </p:nvCxnSpPr>
        <p:spPr>
          <a:xfrm flipV="1">
            <a:off x="3272349" y="2460330"/>
            <a:ext cx="1057791" cy="431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6" idx="3"/>
            <a:endCxn id="8" idx="1"/>
          </p:cNvCxnSpPr>
          <p:nvPr/>
        </p:nvCxnSpPr>
        <p:spPr>
          <a:xfrm>
            <a:off x="3272349" y="2891702"/>
            <a:ext cx="1057791" cy="431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7" idx="3"/>
            <a:endCxn id="10" idx="1"/>
          </p:cNvCxnSpPr>
          <p:nvPr/>
        </p:nvCxnSpPr>
        <p:spPr>
          <a:xfrm>
            <a:off x="5634777" y="2460330"/>
            <a:ext cx="1025007" cy="431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3"/>
            <a:endCxn id="10" idx="1"/>
          </p:cNvCxnSpPr>
          <p:nvPr/>
        </p:nvCxnSpPr>
        <p:spPr>
          <a:xfrm flipV="1">
            <a:off x="5634777" y="2891702"/>
            <a:ext cx="1025007" cy="43137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Rectangle 22"/>
          <p:cNvSpPr/>
          <p:nvPr/>
        </p:nvSpPr>
        <p:spPr>
          <a:xfrm>
            <a:off x="9423303" y="2122006"/>
            <a:ext cx="1304637" cy="1545767"/>
          </a:xfrm>
          <a:prstGeom prst="rect">
            <a:avLst/>
          </a:prstGeom>
          <a:solidFill>
            <a:srgbClr val="008ABF">
              <a:alpha val="80000"/>
            </a:srgbClr>
          </a:solidFill>
          <a:ln>
            <a:noFill/>
          </a:ln>
          <a:effectLst>
            <a:outerShdw blurRad="63500" dist="23000" dir="5400000" rotWithShape="0">
              <a:srgbClr val="000000">
                <a:alpha val="34998"/>
              </a:srgbClr>
            </a:outerShdw>
          </a:effectLst>
        </p:spPr>
        <p:txBody>
          <a:bodyPr anchor="ctr"/>
          <a:lstStyle/>
          <a:p>
            <a:pPr algn="ctr"/>
            <a:r>
              <a:rPr lang="en-US" sz="1600" b="1" dirty="0">
                <a:solidFill>
                  <a:schemeClr val="lt1"/>
                </a:solidFill>
              </a:rPr>
              <a:t>Apps on </a:t>
            </a:r>
            <a:r>
              <a:rPr lang="en-US" sz="1600" b="1" dirty="0" err="1">
                <a:solidFill>
                  <a:schemeClr val="lt1"/>
                </a:solidFill>
              </a:rPr>
              <a:t>Bluemix</a:t>
            </a:r>
            <a:r>
              <a:rPr lang="en-US" sz="1600" b="1" dirty="0">
                <a:solidFill>
                  <a:schemeClr val="lt1"/>
                </a:solidFill>
              </a:rPr>
              <a:t/>
            </a:r>
            <a:br>
              <a:rPr lang="en-US" sz="1600" b="1" dirty="0">
                <a:solidFill>
                  <a:schemeClr val="lt1"/>
                </a:solidFill>
              </a:rPr>
            </a:br>
            <a:r>
              <a:rPr lang="en-US" sz="1600" dirty="0">
                <a:solidFill>
                  <a:schemeClr val="lt1"/>
                </a:solidFill>
              </a:rPr>
              <a:t>or others</a:t>
            </a:r>
          </a:p>
        </p:txBody>
      </p:sp>
      <p:cxnSp>
        <p:nvCxnSpPr>
          <p:cNvPr id="26" name="Straight Connector 25"/>
          <p:cNvCxnSpPr/>
          <p:nvPr/>
        </p:nvCxnSpPr>
        <p:spPr>
          <a:xfrm>
            <a:off x="8727888" y="2118818"/>
            <a:ext cx="0" cy="1545767"/>
          </a:xfrm>
          <a:prstGeom prst="line">
            <a:avLst/>
          </a:prstGeom>
        </p:spPr>
        <p:style>
          <a:lnRef idx="2">
            <a:schemeClr val="accent1"/>
          </a:lnRef>
          <a:fillRef idx="0">
            <a:schemeClr val="accent1"/>
          </a:fillRef>
          <a:effectRef idx="1">
            <a:schemeClr val="accent1"/>
          </a:effectRef>
          <a:fontRef idx="minor">
            <a:schemeClr val="tx1"/>
          </a:fontRef>
        </p:style>
      </p:cxnSp>
      <p:sp>
        <p:nvSpPr>
          <p:cNvPr id="27" name="TextBox 26"/>
          <p:cNvSpPr txBox="1"/>
          <p:nvPr/>
        </p:nvSpPr>
        <p:spPr>
          <a:xfrm>
            <a:off x="7964420" y="2118815"/>
            <a:ext cx="783676" cy="1077218"/>
          </a:xfrm>
          <a:prstGeom prst="rect">
            <a:avLst/>
          </a:prstGeom>
          <a:noFill/>
        </p:spPr>
        <p:txBody>
          <a:bodyPr wrap="none" rtlCol="0">
            <a:spAutoFit/>
          </a:bodyPr>
          <a:lstStyle/>
          <a:p>
            <a:r>
              <a:rPr lang="en-US" sz="1600" dirty="0">
                <a:solidFill>
                  <a:schemeClr val="bg1"/>
                </a:solidFill>
              </a:rPr>
              <a:t>REST </a:t>
            </a:r>
          </a:p>
          <a:p>
            <a:r>
              <a:rPr lang="en-US" sz="1600" dirty="0">
                <a:solidFill>
                  <a:schemeClr val="bg1"/>
                </a:solidFill>
              </a:rPr>
              <a:t>API to</a:t>
            </a:r>
          </a:p>
          <a:p>
            <a:r>
              <a:rPr lang="en-US" sz="1600" dirty="0">
                <a:solidFill>
                  <a:schemeClr val="bg1"/>
                </a:solidFill>
              </a:rPr>
              <a:t>call</a:t>
            </a:r>
          </a:p>
          <a:p>
            <a:r>
              <a:rPr lang="en-US" sz="1600" dirty="0">
                <a:solidFill>
                  <a:schemeClr val="bg1"/>
                </a:solidFill>
              </a:rPr>
              <a:t>Model</a:t>
            </a:r>
          </a:p>
        </p:txBody>
      </p:sp>
      <p:cxnSp>
        <p:nvCxnSpPr>
          <p:cNvPr id="28" name="Straight Arrow Connector 27"/>
          <p:cNvCxnSpPr>
            <a:stCxn id="23" idx="1"/>
          </p:cNvCxnSpPr>
          <p:nvPr/>
        </p:nvCxnSpPr>
        <p:spPr>
          <a:xfrm flipH="1" flipV="1">
            <a:off x="8751388" y="2891700"/>
            <a:ext cx="671915" cy="31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432158" y="1475081"/>
            <a:ext cx="671529" cy="461665"/>
          </a:xfrm>
          <a:prstGeom prst="rect">
            <a:avLst/>
          </a:prstGeom>
          <a:noFill/>
        </p:spPr>
        <p:txBody>
          <a:bodyPr wrap="none" rtlCol="0">
            <a:spAutoFit/>
          </a:bodyPr>
          <a:lstStyle/>
          <a:p>
            <a:pPr algn="ctr"/>
            <a:r>
              <a:rPr lang="en-US" sz="1200">
                <a:solidFill>
                  <a:schemeClr val="bg1"/>
                </a:solidFill>
              </a:rPr>
              <a:t>Create</a:t>
            </a:r>
            <a:br>
              <a:rPr lang="en-US" sz="1200">
                <a:solidFill>
                  <a:schemeClr val="bg1"/>
                </a:solidFill>
              </a:rPr>
            </a:br>
            <a:r>
              <a:rPr lang="en-US" sz="1200">
                <a:solidFill>
                  <a:schemeClr val="bg1"/>
                </a:solidFill>
              </a:rPr>
              <a:t>&amp;</a:t>
            </a:r>
            <a:r>
              <a:rPr lang="en-US" sz="1200" dirty="0">
                <a:solidFill>
                  <a:schemeClr val="bg1"/>
                </a:solidFill>
              </a:rPr>
              <a:t> </a:t>
            </a:r>
            <a:r>
              <a:rPr lang="en-US" sz="1200">
                <a:solidFill>
                  <a:schemeClr val="bg1"/>
                </a:solidFill>
              </a:rPr>
              <a:t>Train</a:t>
            </a:r>
            <a:endParaRPr lang="en-US" sz="1200" dirty="0">
              <a:solidFill>
                <a:schemeClr val="bg1"/>
              </a:solidFill>
            </a:endParaRPr>
          </a:p>
        </p:txBody>
      </p:sp>
      <p:sp>
        <p:nvSpPr>
          <p:cNvPr id="19" name="TextBox 18"/>
          <p:cNvSpPr txBox="1"/>
          <p:nvPr/>
        </p:nvSpPr>
        <p:spPr>
          <a:xfrm>
            <a:off x="5816900" y="1489475"/>
            <a:ext cx="660757" cy="276999"/>
          </a:xfrm>
          <a:prstGeom prst="rect">
            <a:avLst/>
          </a:prstGeom>
          <a:noFill/>
        </p:spPr>
        <p:txBody>
          <a:bodyPr wrap="none" rtlCol="0">
            <a:spAutoFit/>
          </a:bodyPr>
          <a:lstStyle/>
          <a:p>
            <a:pPr algn="ctr"/>
            <a:r>
              <a:rPr lang="en-US" sz="1200" dirty="0">
                <a:solidFill>
                  <a:schemeClr val="bg1"/>
                </a:solidFill>
              </a:rPr>
              <a:t>Deploy</a:t>
            </a:r>
          </a:p>
        </p:txBody>
      </p:sp>
      <p:sp>
        <p:nvSpPr>
          <p:cNvPr id="21" name="TextBox 20"/>
          <p:cNvSpPr txBox="1"/>
          <p:nvPr/>
        </p:nvSpPr>
        <p:spPr>
          <a:xfrm>
            <a:off x="8780014" y="1489475"/>
            <a:ext cx="636713" cy="276999"/>
          </a:xfrm>
          <a:prstGeom prst="rect">
            <a:avLst/>
          </a:prstGeom>
          <a:noFill/>
        </p:spPr>
        <p:txBody>
          <a:bodyPr wrap="none" rtlCol="0">
            <a:spAutoFit/>
          </a:bodyPr>
          <a:lstStyle/>
          <a:p>
            <a:pPr algn="ctr"/>
            <a:r>
              <a:rPr lang="en-US" sz="1200" dirty="0">
                <a:solidFill>
                  <a:schemeClr val="bg1"/>
                </a:solidFill>
              </a:rPr>
              <a:t>Invoke</a:t>
            </a:r>
          </a:p>
        </p:txBody>
      </p:sp>
      <p:sp>
        <p:nvSpPr>
          <p:cNvPr id="22" name="Text Placeholder 2"/>
          <p:cNvSpPr txBox="1">
            <a:spLocks/>
          </p:cNvSpPr>
          <p:nvPr/>
        </p:nvSpPr>
        <p:spPr>
          <a:xfrm>
            <a:off x="680220" y="4434279"/>
            <a:ext cx="10930667" cy="1871269"/>
          </a:xfrm>
          <a:prstGeom prst="rect">
            <a:avLst/>
          </a:prstGeom>
          <a:noFill/>
          <a:ln>
            <a:noFill/>
          </a:ln>
        </p:spPr>
        <p:txBody>
          <a:bodyPr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285744" indent="-285744">
              <a:buFont typeface="Arial" charset="0"/>
              <a:buChar char="•"/>
            </a:pPr>
            <a:r>
              <a:rPr lang="de-DE" sz="1867" dirty="0">
                <a:solidFill>
                  <a:schemeClr val="bg1"/>
                </a:solidFill>
                <a:latin typeface="Gisha" charset="0"/>
                <a:ea typeface="Gisha" charset="0"/>
                <a:cs typeface="Gisha" charset="0"/>
              </a:rPr>
              <a:t>Data </a:t>
            </a:r>
            <a:r>
              <a:rPr lang="de-DE" sz="1867" dirty="0" err="1">
                <a:solidFill>
                  <a:schemeClr val="bg1"/>
                </a:solidFill>
                <a:latin typeface="Gisha" charset="0"/>
                <a:ea typeface="Gisha" charset="0"/>
                <a:cs typeface="Gisha" charset="0"/>
              </a:rPr>
              <a:t>Scientists</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can</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train</a:t>
            </a:r>
            <a:r>
              <a:rPr lang="de-DE" sz="1867" dirty="0">
                <a:solidFill>
                  <a:schemeClr val="bg1"/>
                </a:solidFill>
                <a:latin typeface="Gisha" charset="0"/>
                <a:ea typeface="Gisha" charset="0"/>
                <a:cs typeface="Gisha" charset="0"/>
              </a:rPr>
              <a:t> ML </a:t>
            </a:r>
            <a:r>
              <a:rPr lang="de-DE" sz="1867" dirty="0" err="1">
                <a:solidFill>
                  <a:schemeClr val="bg1"/>
                </a:solidFill>
                <a:latin typeface="Gisha" charset="0"/>
                <a:ea typeface="Gisha" charset="0"/>
                <a:cs typeface="Gisha" charset="0"/>
              </a:rPr>
              <a:t>models</a:t>
            </a:r>
            <a:r>
              <a:rPr lang="de-DE" sz="1867" dirty="0">
                <a:solidFill>
                  <a:schemeClr val="bg1"/>
                </a:solidFill>
                <a:latin typeface="Gisha" charset="0"/>
                <a:ea typeface="Gisha" charset="0"/>
                <a:cs typeface="Gisha" charset="0"/>
              </a:rPr>
              <a:t> in DSX </a:t>
            </a:r>
            <a:r>
              <a:rPr lang="de-DE" sz="1867" dirty="0" err="1">
                <a:solidFill>
                  <a:schemeClr val="bg1"/>
                </a:solidFill>
                <a:latin typeface="Gisha" charset="0"/>
                <a:ea typeface="Gisha" charset="0"/>
                <a:cs typeface="Gisha" charset="0"/>
              </a:rPr>
              <a:t>using</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data</a:t>
            </a:r>
            <a:r>
              <a:rPr lang="de-DE" sz="1867" dirty="0">
                <a:solidFill>
                  <a:schemeClr val="bg1"/>
                </a:solidFill>
                <a:latin typeface="Gisha" charset="0"/>
                <a:ea typeface="Gisha" charset="0"/>
                <a:cs typeface="Gisha" charset="0"/>
              </a:rPr>
              <a:t> in </a:t>
            </a:r>
            <a:r>
              <a:rPr lang="de-DE" sz="1867" b="1" dirty="0">
                <a:solidFill>
                  <a:schemeClr val="bg1"/>
                </a:solidFill>
                <a:latin typeface="Gisha" charset="0"/>
                <a:ea typeface="Gisha" charset="0"/>
                <a:cs typeface="Gisha" charset="0"/>
              </a:rPr>
              <a:t>Projects</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to</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create</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and</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train</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models</a:t>
            </a:r>
            <a:endParaRPr lang="de-DE" sz="1867" dirty="0">
              <a:solidFill>
                <a:schemeClr val="bg1"/>
              </a:solidFill>
              <a:latin typeface="Gisha" charset="0"/>
              <a:ea typeface="Gisha" charset="0"/>
              <a:cs typeface="Gisha" charset="0"/>
            </a:endParaRPr>
          </a:p>
          <a:p>
            <a:pPr marL="285744" indent="-285744">
              <a:buFont typeface="Arial" charset="0"/>
              <a:buChar char="•"/>
            </a:pPr>
            <a:r>
              <a:rPr lang="de-DE" sz="1867" dirty="0" err="1">
                <a:solidFill>
                  <a:schemeClr val="bg1"/>
                </a:solidFill>
                <a:latin typeface="Gisha" charset="0"/>
                <a:ea typeface="Gisha" charset="0"/>
                <a:cs typeface="Gisha" charset="0"/>
              </a:rPr>
              <a:t>Use</a:t>
            </a:r>
            <a:r>
              <a:rPr lang="de-DE" sz="1867" dirty="0">
                <a:solidFill>
                  <a:schemeClr val="bg1"/>
                </a:solidFill>
                <a:latin typeface="Gisha" charset="0"/>
                <a:ea typeface="Gisha" charset="0"/>
                <a:cs typeface="Gisha" charset="0"/>
              </a:rPr>
              <a:t> ML Wizard </a:t>
            </a:r>
            <a:r>
              <a:rPr lang="de-DE" sz="1867" dirty="0" err="1">
                <a:solidFill>
                  <a:schemeClr val="bg1"/>
                </a:solidFill>
                <a:latin typeface="Gisha" charset="0"/>
                <a:ea typeface="Gisha" charset="0"/>
                <a:cs typeface="Gisha" charset="0"/>
              </a:rPr>
              <a:t>for</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assisted</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creation</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and</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training</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of</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models</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using</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common</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patterns</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and</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algorithms</a:t>
            </a:r>
            <a:endParaRPr lang="de-DE" sz="1867" dirty="0">
              <a:solidFill>
                <a:schemeClr val="bg1"/>
              </a:solidFill>
              <a:latin typeface="Gisha" charset="0"/>
              <a:ea typeface="Gisha" charset="0"/>
              <a:cs typeface="Gisha" charset="0"/>
            </a:endParaRPr>
          </a:p>
          <a:p>
            <a:pPr marL="285744" indent="-285744">
              <a:buFont typeface="Arial" charset="0"/>
              <a:buChar char="•"/>
            </a:pPr>
            <a:r>
              <a:rPr lang="de-DE" sz="1867" dirty="0" err="1">
                <a:solidFill>
                  <a:schemeClr val="bg1"/>
                </a:solidFill>
                <a:latin typeface="Gisha" charset="0"/>
                <a:ea typeface="Gisha" charset="0"/>
                <a:cs typeface="Gisha" charset="0"/>
              </a:rPr>
              <a:t>Use</a:t>
            </a:r>
            <a:r>
              <a:rPr lang="de-DE" sz="1867" dirty="0">
                <a:solidFill>
                  <a:schemeClr val="bg1"/>
                </a:solidFill>
                <a:latin typeface="Gisha" charset="0"/>
                <a:ea typeface="Gisha" charset="0"/>
                <a:cs typeface="Gisha" charset="0"/>
              </a:rPr>
              <a:t> Notebooks </a:t>
            </a:r>
            <a:r>
              <a:rPr lang="de-DE" sz="1867" dirty="0" err="1">
                <a:solidFill>
                  <a:schemeClr val="bg1"/>
                </a:solidFill>
                <a:latin typeface="Gisha" charset="0"/>
                <a:ea typeface="Gisha" charset="0"/>
                <a:cs typeface="Gisha" charset="0"/>
              </a:rPr>
              <a:t>or</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Flows</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to</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train</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models</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for</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more</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advanced</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use</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cases</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and</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more</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flexibility</a:t>
            </a:r>
            <a:endParaRPr lang="de-DE" sz="1867" dirty="0">
              <a:solidFill>
                <a:schemeClr val="bg1"/>
              </a:solidFill>
              <a:latin typeface="Gisha" charset="0"/>
              <a:ea typeface="Gisha" charset="0"/>
              <a:cs typeface="Gisha" charset="0"/>
            </a:endParaRPr>
          </a:p>
          <a:p>
            <a:pPr marL="285744" indent="-285744">
              <a:buFont typeface="Arial" charset="0"/>
              <a:buChar char="•"/>
            </a:pPr>
            <a:r>
              <a:rPr lang="de-DE" sz="1867" dirty="0" err="1">
                <a:solidFill>
                  <a:schemeClr val="bg1"/>
                </a:solidFill>
                <a:latin typeface="Gisha" charset="0"/>
                <a:ea typeface="Gisha" charset="0"/>
                <a:cs typeface="Gisha" charset="0"/>
              </a:rPr>
              <a:t>Deploy</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models</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to</a:t>
            </a:r>
            <a:r>
              <a:rPr lang="de-DE" sz="1867" dirty="0">
                <a:solidFill>
                  <a:schemeClr val="bg1"/>
                </a:solidFill>
                <a:latin typeface="Gisha" charset="0"/>
                <a:ea typeface="Gisha" charset="0"/>
                <a:cs typeface="Gisha" charset="0"/>
              </a:rPr>
              <a:t> Watson </a:t>
            </a:r>
            <a:r>
              <a:rPr lang="de-DE" sz="1867" dirty="0" err="1">
                <a:solidFill>
                  <a:schemeClr val="bg1"/>
                </a:solidFill>
                <a:latin typeface="Gisha" charset="0"/>
                <a:ea typeface="Gisha" charset="0"/>
                <a:cs typeface="Gisha" charset="0"/>
              </a:rPr>
              <a:t>Machine</a:t>
            </a:r>
            <a:r>
              <a:rPr lang="de-DE" sz="1867" dirty="0">
                <a:solidFill>
                  <a:schemeClr val="bg1"/>
                </a:solidFill>
                <a:latin typeface="Gisha" charset="0"/>
                <a:ea typeface="Gisha" charset="0"/>
                <a:cs typeface="Gisha" charset="0"/>
              </a:rPr>
              <a:t> Learning (WML) </a:t>
            </a:r>
            <a:r>
              <a:rPr lang="de-DE" sz="1867" dirty="0" err="1">
                <a:solidFill>
                  <a:schemeClr val="bg1"/>
                </a:solidFill>
                <a:latin typeface="Gisha" charset="0"/>
                <a:ea typeface="Gisha" charset="0"/>
                <a:cs typeface="Gisha" charset="0"/>
              </a:rPr>
              <a:t>service</a:t>
            </a:r>
            <a:r>
              <a:rPr lang="de-DE" sz="1867" dirty="0">
                <a:solidFill>
                  <a:schemeClr val="bg1"/>
                </a:solidFill>
                <a:latin typeface="Gisha" charset="0"/>
                <a:ea typeface="Gisha" charset="0"/>
                <a:cs typeface="Gisha" charset="0"/>
              </a:rPr>
              <a:t> in </a:t>
            </a:r>
            <a:r>
              <a:rPr lang="de-DE" sz="1867" dirty="0" err="1">
                <a:solidFill>
                  <a:schemeClr val="bg1"/>
                </a:solidFill>
                <a:latin typeface="Gisha" charset="0"/>
                <a:ea typeface="Gisha" charset="0"/>
                <a:cs typeface="Gisha" charset="0"/>
              </a:rPr>
              <a:t>Bluemix</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to</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run</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them</a:t>
            </a:r>
            <a:r>
              <a:rPr lang="de-DE" sz="1867" dirty="0">
                <a:solidFill>
                  <a:schemeClr val="bg1"/>
                </a:solidFill>
                <a:latin typeface="Gisha" charset="0"/>
                <a:ea typeface="Gisha" charset="0"/>
                <a:cs typeface="Gisha" charset="0"/>
              </a:rPr>
              <a:t> in </a:t>
            </a:r>
            <a:r>
              <a:rPr lang="de-DE" sz="1867" dirty="0" err="1">
                <a:solidFill>
                  <a:schemeClr val="bg1"/>
                </a:solidFill>
                <a:latin typeface="Gisha" charset="0"/>
                <a:ea typeface="Gisha" charset="0"/>
                <a:cs typeface="Gisha" charset="0"/>
              </a:rPr>
              <a:t>production</a:t>
            </a:r>
            <a:endParaRPr lang="de-DE" sz="1867" dirty="0">
              <a:solidFill>
                <a:schemeClr val="bg1"/>
              </a:solidFill>
              <a:latin typeface="Gisha" charset="0"/>
              <a:ea typeface="Gisha" charset="0"/>
              <a:cs typeface="Gisha" charset="0"/>
            </a:endParaRPr>
          </a:p>
          <a:p>
            <a:pPr marL="285744" indent="-285744">
              <a:buFont typeface="Arial" charset="0"/>
              <a:buChar char="•"/>
            </a:pPr>
            <a:r>
              <a:rPr lang="de-DE" sz="1867" dirty="0" err="1">
                <a:solidFill>
                  <a:schemeClr val="bg1"/>
                </a:solidFill>
                <a:latin typeface="Gisha" charset="0"/>
                <a:ea typeface="Gisha" charset="0"/>
                <a:cs typeface="Gisha" charset="0"/>
              </a:rPr>
              <a:t>Use</a:t>
            </a:r>
            <a:r>
              <a:rPr lang="de-DE" sz="1867" dirty="0">
                <a:solidFill>
                  <a:schemeClr val="bg1"/>
                </a:solidFill>
                <a:latin typeface="Gisha" charset="0"/>
                <a:ea typeface="Gisha" charset="0"/>
                <a:cs typeface="Gisha" charset="0"/>
              </a:rPr>
              <a:t> WML REST API </a:t>
            </a:r>
            <a:r>
              <a:rPr lang="de-DE" sz="1867" dirty="0" err="1">
                <a:solidFill>
                  <a:schemeClr val="bg1"/>
                </a:solidFill>
                <a:latin typeface="Gisha" charset="0"/>
                <a:ea typeface="Gisha" charset="0"/>
                <a:cs typeface="Gisha" charset="0"/>
              </a:rPr>
              <a:t>to</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invoke</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your</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models</a:t>
            </a:r>
            <a:r>
              <a:rPr lang="de-DE" sz="1867" dirty="0">
                <a:solidFill>
                  <a:schemeClr val="bg1"/>
                </a:solidFill>
                <a:latin typeface="Gisha" charset="0"/>
                <a:ea typeface="Gisha" charset="0"/>
                <a:cs typeface="Gisha" charset="0"/>
              </a:rPr>
              <a:t> </a:t>
            </a:r>
            <a:r>
              <a:rPr lang="de-DE" sz="1867" dirty="0" err="1">
                <a:solidFill>
                  <a:schemeClr val="bg1"/>
                </a:solidFill>
                <a:latin typeface="Gisha" charset="0"/>
                <a:ea typeface="Gisha" charset="0"/>
                <a:cs typeface="Gisha" charset="0"/>
              </a:rPr>
              <a:t>for</a:t>
            </a:r>
            <a:r>
              <a:rPr lang="de-DE" sz="1867" dirty="0">
                <a:solidFill>
                  <a:schemeClr val="bg1"/>
                </a:solidFill>
                <a:latin typeface="Gisha" charset="0"/>
                <a:ea typeface="Gisha" charset="0"/>
                <a:cs typeface="Gisha" charset="0"/>
              </a:rPr>
              <a:t> online </a:t>
            </a:r>
            <a:r>
              <a:rPr lang="de-DE" sz="1867" dirty="0" err="1">
                <a:solidFill>
                  <a:schemeClr val="bg1"/>
                </a:solidFill>
                <a:latin typeface="Gisha" charset="0"/>
                <a:ea typeface="Gisha" charset="0"/>
                <a:cs typeface="Gisha" charset="0"/>
              </a:rPr>
              <a:t>scoring</a:t>
            </a:r>
            <a:r>
              <a:rPr lang="de-DE" sz="1867" dirty="0">
                <a:solidFill>
                  <a:schemeClr val="bg1"/>
                </a:solidFill>
                <a:latin typeface="Gisha" charset="0"/>
                <a:ea typeface="Gisha" charset="0"/>
                <a:cs typeface="Gisha" charset="0"/>
              </a:rPr>
              <a:t> / </a:t>
            </a:r>
            <a:r>
              <a:rPr lang="de-DE" sz="1867" dirty="0" err="1">
                <a:solidFill>
                  <a:schemeClr val="bg1"/>
                </a:solidFill>
                <a:latin typeface="Gisha" charset="0"/>
                <a:ea typeface="Gisha" charset="0"/>
                <a:cs typeface="Gisha" charset="0"/>
              </a:rPr>
              <a:t>predictions</a:t>
            </a:r>
            <a:endParaRPr lang="de-DE" sz="1867" dirty="0">
              <a:solidFill>
                <a:schemeClr val="bg1"/>
              </a:solidFill>
              <a:latin typeface="Gisha" charset="0"/>
              <a:ea typeface="Gisha" charset="0"/>
              <a:cs typeface="Gisha" charset="0"/>
            </a:endParaRPr>
          </a:p>
          <a:p>
            <a:pPr marL="285744" indent="-285744">
              <a:buFont typeface="Arial" charset="0"/>
              <a:buChar char="•"/>
            </a:pPr>
            <a:endParaRPr lang="de-DE" sz="1867" dirty="0">
              <a:solidFill>
                <a:schemeClr val="bg1"/>
              </a:solidFill>
              <a:latin typeface="Gisha" charset="0"/>
              <a:ea typeface="Gisha" charset="0"/>
              <a:cs typeface="Gisha" charset="0"/>
            </a:endParaRPr>
          </a:p>
        </p:txBody>
      </p:sp>
    </p:spTree>
    <p:extLst>
      <p:ext uri="{BB962C8B-B14F-4D97-AF65-F5344CB8AC3E}">
        <p14:creationId xmlns:p14="http://schemas.microsoft.com/office/powerpoint/2010/main" val="2858099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310" y="123958"/>
            <a:ext cx="11852910" cy="736852"/>
          </a:xfrm>
        </p:spPr>
        <p:txBody>
          <a:bodyPr/>
          <a:lstStyle/>
          <a:p>
            <a:r>
              <a:rPr lang="en-US" dirty="0" smtClean="0"/>
              <a:t>2017 Gartner Magic Quadrant</a:t>
            </a:r>
            <a:br>
              <a:rPr lang="en-US" dirty="0" smtClean="0"/>
            </a:br>
            <a:r>
              <a:rPr lang="en-US" dirty="0" smtClean="0"/>
              <a:t>for Data Science Platforms</a:t>
            </a:r>
            <a:endParaRPr lang="en-US" dirty="0"/>
          </a:p>
        </p:txBody>
      </p:sp>
      <p:sp>
        <p:nvSpPr>
          <p:cNvPr id="5" name="Text Box 7"/>
          <p:cNvSpPr txBox="1">
            <a:spLocks noChangeArrowheads="1"/>
          </p:cNvSpPr>
          <p:nvPr/>
        </p:nvSpPr>
        <p:spPr bwMode="auto">
          <a:xfrm>
            <a:off x="2339023" y="5915550"/>
            <a:ext cx="9182417" cy="761747"/>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sz="900" dirty="0">
                <a:latin typeface="+mn-lt"/>
                <a:ea typeface="HelvNeue Light for IBM" charset="0"/>
                <a:cs typeface="HelvNeue Light for IBM" charset="0"/>
                <a:sym typeface="Helvetica Light" charset="0"/>
              </a:rPr>
              <a:t>This graphic was published by Gartner, Inc. as part of a larger research document and should be evaluated in the context of the entire document. The Gartner document is available upon request from IBM.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
        <p:nvSpPr>
          <p:cNvPr id="6" name="Rectangle 5"/>
          <p:cNvSpPr>
            <a:spLocks noChangeArrowheads="1"/>
          </p:cNvSpPr>
          <p:nvPr/>
        </p:nvSpPr>
        <p:spPr bwMode="auto">
          <a:xfrm>
            <a:off x="2339023" y="5683775"/>
            <a:ext cx="9708197" cy="20774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68580" tIns="34290" rIns="68580" bIns="34290">
            <a:spAutoFit/>
          </a:bodyPr>
          <a:lstStyle>
            <a:lvl1pPr eaLnBrk="0" hangingPunct="0">
              <a:defRPr sz="5000">
                <a:solidFill>
                  <a:srgbClr val="000000"/>
                </a:solidFill>
                <a:latin typeface="Helvetica Light"/>
                <a:ea typeface="Helvetica Light"/>
                <a:cs typeface="Helvetica Light"/>
                <a:sym typeface="Helvetica Light"/>
              </a:defRPr>
            </a:lvl1pPr>
            <a:lvl2pPr marL="742950" indent="-285750" eaLnBrk="0" hangingPunct="0">
              <a:defRPr sz="5000">
                <a:solidFill>
                  <a:srgbClr val="000000"/>
                </a:solidFill>
                <a:latin typeface="Helvetica Light"/>
                <a:ea typeface="Helvetica Light"/>
                <a:cs typeface="Helvetica Light"/>
                <a:sym typeface="Helvetica Light"/>
              </a:defRPr>
            </a:lvl2pPr>
            <a:lvl3pPr marL="1143000" indent="-228600" eaLnBrk="0" hangingPunct="0">
              <a:defRPr sz="5000">
                <a:solidFill>
                  <a:srgbClr val="000000"/>
                </a:solidFill>
                <a:latin typeface="Helvetica Light"/>
                <a:ea typeface="Helvetica Light"/>
                <a:cs typeface="Helvetica Light"/>
                <a:sym typeface="Helvetica Light"/>
              </a:defRPr>
            </a:lvl3pPr>
            <a:lvl4pPr marL="1600200" indent="-228600" eaLnBrk="0" hangingPunct="0">
              <a:defRPr sz="5000">
                <a:solidFill>
                  <a:srgbClr val="000000"/>
                </a:solidFill>
                <a:latin typeface="Helvetica Light"/>
                <a:ea typeface="Helvetica Light"/>
                <a:cs typeface="Helvetica Light"/>
                <a:sym typeface="Helvetica Light"/>
              </a:defRPr>
            </a:lvl4pPr>
            <a:lvl5pPr marL="2057400" indent="-228600" eaLnBrk="0" hangingPunct="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eaLnBrk="1" hangingPunct="1">
              <a:defRPr/>
            </a:pPr>
            <a:r>
              <a:rPr lang="en-US" altLang="en-US" sz="900" dirty="0">
                <a:solidFill>
                  <a:schemeClr val="bg1"/>
                </a:solidFill>
                <a:latin typeface="+mn-lt"/>
                <a:ea typeface="HelvNeue Light for IBM" charset="0"/>
                <a:cs typeface="HelvNeue Light for IBM" charset="0"/>
              </a:rPr>
              <a:t>Source: Gartner Magic Quadrant for Data Science Platforms, Alexander Linden, Peter Krensky, Jim Hare, Carlie J. </a:t>
            </a:r>
            <a:r>
              <a:rPr lang="en-US" altLang="en-US" sz="900" dirty="0" err="1">
                <a:solidFill>
                  <a:schemeClr val="bg1"/>
                </a:solidFill>
                <a:latin typeface="+mn-lt"/>
                <a:ea typeface="HelvNeue Light for IBM" charset="0"/>
                <a:cs typeface="HelvNeue Light for IBM" charset="0"/>
              </a:rPr>
              <a:t>Idoine</a:t>
            </a:r>
            <a:r>
              <a:rPr lang="en-US" altLang="en-US" sz="900" dirty="0">
                <a:solidFill>
                  <a:schemeClr val="bg1"/>
                </a:solidFill>
                <a:latin typeface="+mn-lt"/>
                <a:ea typeface="HelvNeue Light for IBM" charset="0"/>
                <a:cs typeface="HelvNeue Light for IBM" charset="0"/>
              </a:rPr>
              <a:t>, Svetlana </a:t>
            </a:r>
            <a:r>
              <a:rPr lang="en-US" altLang="en-US" sz="900" dirty="0" err="1">
                <a:solidFill>
                  <a:schemeClr val="bg1"/>
                </a:solidFill>
                <a:latin typeface="+mn-lt"/>
                <a:ea typeface="HelvNeue Light for IBM" charset="0"/>
                <a:cs typeface="HelvNeue Light for IBM" charset="0"/>
              </a:rPr>
              <a:t>Sicular</a:t>
            </a:r>
            <a:r>
              <a:rPr lang="en-US" altLang="en-US" sz="900" dirty="0">
                <a:solidFill>
                  <a:schemeClr val="bg1"/>
                </a:solidFill>
                <a:latin typeface="+mn-lt"/>
                <a:ea typeface="HelvNeue Light for IBM" charset="0"/>
                <a:cs typeface="HelvNeue Light for IBM" charset="0"/>
              </a:rPr>
              <a:t>, </a:t>
            </a:r>
            <a:r>
              <a:rPr lang="en-US" altLang="en-US" sz="900" dirty="0" err="1">
                <a:solidFill>
                  <a:schemeClr val="bg1"/>
                </a:solidFill>
                <a:latin typeface="+mn-lt"/>
                <a:ea typeface="HelvNeue Light for IBM" charset="0"/>
                <a:cs typeface="HelvNeue Light for IBM" charset="0"/>
              </a:rPr>
              <a:t>Shubhangi</a:t>
            </a:r>
            <a:r>
              <a:rPr lang="en-US" altLang="en-US" sz="900" dirty="0">
                <a:solidFill>
                  <a:schemeClr val="bg1"/>
                </a:solidFill>
                <a:latin typeface="+mn-lt"/>
                <a:ea typeface="HelvNeue Light for IBM" charset="0"/>
                <a:cs typeface="HelvNeue Light for IBM" charset="0"/>
              </a:rPr>
              <a:t> </a:t>
            </a:r>
            <a:r>
              <a:rPr lang="en-US" altLang="en-US" sz="900" dirty="0" err="1">
                <a:solidFill>
                  <a:schemeClr val="bg1"/>
                </a:solidFill>
                <a:latin typeface="+mn-lt"/>
                <a:ea typeface="HelvNeue Light for IBM" charset="0"/>
                <a:cs typeface="HelvNeue Light for IBM" charset="0"/>
              </a:rPr>
              <a:t>Vashisth</a:t>
            </a:r>
            <a:r>
              <a:rPr lang="en-US" altLang="en-US" sz="900" dirty="0">
                <a:solidFill>
                  <a:schemeClr val="bg1"/>
                </a:solidFill>
                <a:latin typeface="+mn-lt"/>
                <a:ea typeface="HelvNeue Light for IBM" charset="0"/>
                <a:cs typeface="HelvNeue Light for IBM" charset="0"/>
              </a:rPr>
              <a:t>, 14 February 2017. </a:t>
            </a:r>
            <a:endParaRPr lang="en-US" altLang="en-US" sz="900" b="1" dirty="0">
              <a:solidFill>
                <a:schemeClr val="bg1"/>
              </a:solidFill>
              <a:latin typeface="+mn-lt"/>
              <a:ea typeface="HelvNeue Light for IBM" charset="0"/>
              <a:cs typeface="HelvNeue Light for IBM"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753862" y="528111"/>
            <a:ext cx="4767579" cy="4975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cxnSp>
        <p:nvCxnSpPr>
          <p:cNvPr id="9" name="Straight Arrow Connector 8"/>
          <p:cNvCxnSpPr/>
          <p:nvPr/>
        </p:nvCxnSpPr>
        <p:spPr>
          <a:xfrm flipH="1">
            <a:off x="10163331" y="1499016"/>
            <a:ext cx="239843" cy="41972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0" name="Rectangle 2"/>
          <p:cNvSpPr txBox="1">
            <a:spLocks noChangeArrowheads="1"/>
          </p:cNvSpPr>
          <p:nvPr/>
        </p:nvSpPr>
        <p:spPr bwMode="auto">
          <a:xfrm>
            <a:off x="81554" y="1611098"/>
            <a:ext cx="6146529" cy="272709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68580" tIns="34290" rIns="68580" bIns="34290"/>
          <a:lst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defRPr>
            </a:lvl2pPr>
            <a:lvl3pPr algn="l" rtl="0" eaLnBrk="0" fontAlgn="base" hangingPunct="0">
              <a:lnSpc>
                <a:spcPct val="90000"/>
              </a:lnSpc>
              <a:spcBef>
                <a:spcPct val="0"/>
              </a:spcBef>
              <a:spcAft>
                <a:spcPct val="0"/>
              </a:spcAft>
              <a:defRPr sz="2200">
                <a:solidFill>
                  <a:schemeClr val="hlink"/>
                </a:solidFill>
                <a:latin typeface="Arial" charset="0"/>
              </a:defRPr>
            </a:lvl3pPr>
            <a:lvl4pPr algn="l" rtl="0" eaLnBrk="0" fontAlgn="base" hangingPunct="0">
              <a:lnSpc>
                <a:spcPct val="90000"/>
              </a:lnSpc>
              <a:spcBef>
                <a:spcPct val="0"/>
              </a:spcBef>
              <a:spcAft>
                <a:spcPct val="0"/>
              </a:spcAft>
              <a:defRPr sz="2200">
                <a:solidFill>
                  <a:schemeClr val="hlink"/>
                </a:solidFill>
                <a:latin typeface="Arial" charset="0"/>
              </a:defRPr>
            </a:lvl4pPr>
            <a:lvl5pPr algn="l" rtl="0" eaLnBrk="0" fontAlgn="base" hangingPunct="0">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eaLnBrk="1" hangingPunct="1">
              <a:defRPr/>
            </a:pPr>
            <a:r>
              <a:rPr lang="en-US" altLang="en-US" sz="1600" kern="0" dirty="0">
                <a:solidFill>
                  <a:schemeClr val="bg1"/>
                </a:solidFill>
                <a:latin typeface="+mn-lt"/>
                <a:ea typeface="HelvNeue Light for IBM" charset="0"/>
                <a:cs typeface="HelvNeue Light for IBM" charset="0"/>
              </a:rPr>
              <a:t>IBM is positioned as a Leader in the 2017 Gartner Magic Quadrant for Data Science Platforms, based on its ability to execute and completeness of vision.</a:t>
            </a:r>
          </a:p>
          <a:p>
            <a:pPr eaLnBrk="1" hangingPunct="1">
              <a:defRPr/>
            </a:pPr>
            <a:r>
              <a:rPr lang="en-US" altLang="en-US" sz="1600" kern="0" dirty="0">
                <a:solidFill>
                  <a:schemeClr val="bg1"/>
                </a:solidFill>
                <a:latin typeface="+mn-lt"/>
                <a:ea typeface="HelvNeue Light for IBM" charset="0"/>
                <a:cs typeface="HelvNeue Light for IBM" charset="0"/>
              </a:rPr>
              <a:t> </a:t>
            </a:r>
          </a:p>
          <a:p>
            <a:pPr>
              <a:defRPr/>
            </a:pPr>
            <a:r>
              <a:rPr lang="en-US" altLang="en-US" sz="1600" kern="0" dirty="0">
                <a:solidFill>
                  <a:schemeClr val="bg1"/>
                </a:solidFill>
                <a:latin typeface="+mn-lt"/>
                <a:ea typeface="HelvNeue Light for IBM" charset="0"/>
                <a:cs typeface="HelvNeue Light for IBM" charset="0"/>
              </a:rPr>
              <a:t>IBM is positioned highest in execution and furthest in vision within the Leaders Quadrant.</a:t>
            </a:r>
          </a:p>
          <a:p>
            <a:pPr>
              <a:defRPr/>
            </a:pPr>
            <a:endParaRPr lang="en-US" altLang="en-US" sz="1600" kern="0" dirty="0">
              <a:solidFill>
                <a:schemeClr val="bg1"/>
              </a:solidFill>
              <a:latin typeface="+mn-lt"/>
              <a:ea typeface="HelvNeue Light for IBM" charset="0"/>
              <a:cs typeface="HelvNeue Light for IBM" charset="0"/>
            </a:endParaRPr>
          </a:p>
          <a:p>
            <a:pPr>
              <a:defRPr/>
            </a:pPr>
            <a:r>
              <a:rPr lang="en-US" altLang="en-US" sz="1600" kern="0" dirty="0">
                <a:solidFill>
                  <a:schemeClr val="bg1"/>
                </a:solidFill>
                <a:latin typeface="+mn-lt"/>
                <a:ea typeface="HelvNeue Light for IBM" charset="0"/>
                <a:cs typeface="HelvNeue Light for IBM" charset="0"/>
              </a:rPr>
              <a:t>This is the fourth consecutive year for IBM to be recognized as a leader in this report.  </a:t>
            </a:r>
          </a:p>
          <a:p>
            <a:pPr eaLnBrk="1" hangingPunct="1">
              <a:defRPr/>
            </a:pPr>
            <a:endParaRPr lang="en-US" altLang="en-US" sz="1600" kern="0" dirty="0">
              <a:solidFill>
                <a:schemeClr val="bg1"/>
              </a:solidFill>
              <a:latin typeface="+mn-lt"/>
              <a:ea typeface="HelvNeue Light for IBM" charset="0"/>
              <a:cs typeface="HelvNeue Light for IBM" charset="0"/>
            </a:endParaRPr>
          </a:p>
        </p:txBody>
      </p:sp>
    </p:spTree>
    <p:extLst>
      <p:ext uri="{BB962C8B-B14F-4D97-AF65-F5344CB8AC3E}">
        <p14:creationId xmlns:p14="http://schemas.microsoft.com/office/powerpoint/2010/main" val="13288273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2.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3.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4.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5.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6.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heme/theme1.xml><?xml version="1.0" encoding="utf-8"?>
<a:theme xmlns:a="http://schemas.openxmlformats.org/drawingml/2006/main" name="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12243</TotalTime>
  <Words>4777</Words>
  <Application>Microsoft Macintosh PowerPoint</Application>
  <PresentationFormat>Widescreen</PresentationFormat>
  <Paragraphs>624</Paragraphs>
  <Slides>37</Slides>
  <Notes>27</Notes>
  <HiddenSlides>18</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37</vt:i4>
      </vt:variant>
    </vt:vector>
  </HeadingPairs>
  <TitlesOfParts>
    <vt:vector size="55" baseType="lpstr">
      <vt:lpstr>Arial</vt:lpstr>
      <vt:lpstr>Calibri</vt:lpstr>
      <vt:lpstr>Courier New</vt:lpstr>
      <vt:lpstr>Gisha</vt:lpstr>
      <vt:lpstr>Helvetica</vt:lpstr>
      <vt:lpstr>Helvetica Light</vt:lpstr>
      <vt:lpstr>Helvetica Neue Light</vt:lpstr>
      <vt:lpstr>Helvetica Neue Thin</vt:lpstr>
      <vt:lpstr>HelvNeue for IBM</vt:lpstr>
      <vt:lpstr>HelvNeue for IBM Light</vt:lpstr>
      <vt:lpstr>HelvNeue Light for IBM</vt:lpstr>
      <vt:lpstr>IBM Plex Sans</vt:lpstr>
      <vt:lpstr>MS PGothic</vt:lpstr>
      <vt:lpstr>ＭＳ Ｐゴシック</vt:lpstr>
      <vt:lpstr>Times New Roman</vt:lpstr>
      <vt:lpstr>Wingdings</vt:lpstr>
      <vt:lpstr>Watson: Group 3, Teal 70</vt:lpstr>
      <vt:lpstr>1_Watson: Group 3, Teal 70</vt:lpstr>
      <vt:lpstr>Data Science  &amp; Apache Spark Overview  Data tools for Data Professionals    </vt:lpstr>
      <vt:lpstr>Agenda</vt:lpstr>
      <vt:lpstr>Data Science</vt:lpstr>
      <vt:lpstr>Data Scientist Persona: Current Challenges</vt:lpstr>
      <vt:lpstr>Watson Data Platform   an integrated platform of tools, services and data  that helps companies accelerate their shift to become data-driven organizations</vt:lpstr>
      <vt:lpstr>PowerPoint Presentation</vt:lpstr>
      <vt:lpstr>Projects allow users to work and collaborate</vt:lpstr>
      <vt:lpstr>DSX - Machine Learning in Projects, deploying to WML</vt:lpstr>
      <vt:lpstr>2017 Gartner Magic Quadrant for Data Science Platforms</vt:lpstr>
      <vt:lpstr>PowerPoint Presentation</vt:lpstr>
      <vt:lpstr>IBM is all-in on Spark</vt:lpstr>
      <vt:lpstr>Key Reasons for Interest in Spark</vt:lpstr>
      <vt:lpstr>PowerPoint Presentation</vt:lpstr>
      <vt:lpstr>Hands-on Labs</vt:lpstr>
      <vt:lpstr>Lab 1 Summary </vt:lpstr>
      <vt:lpstr>Lab 2 Summary </vt:lpstr>
      <vt:lpstr>Lab 3 Summary </vt:lpstr>
      <vt:lpstr>Lab 3 Summary </vt:lpstr>
      <vt:lpstr>Lab 4 Summary </vt:lpstr>
      <vt:lpstr>Spark Internals</vt:lpstr>
      <vt:lpstr>Spark Ecosystem</vt:lpstr>
      <vt:lpstr>Libraries Usage</vt:lpstr>
      <vt:lpstr>Spark Programming Languages</vt:lpstr>
      <vt:lpstr>IBM is all-in on Spark</vt:lpstr>
      <vt:lpstr>Spark Terminology</vt:lpstr>
      <vt:lpstr>Spark Architecture</vt:lpstr>
      <vt:lpstr>PowerPoint Presentation</vt:lpstr>
      <vt:lpstr>Resilient Distributed Datasets</vt:lpstr>
      <vt:lpstr>Resilient Distributed Datasets</vt:lpstr>
      <vt:lpstr>RDDs</vt:lpstr>
      <vt:lpstr>PowerPoint Presentation</vt:lpstr>
      <vt:lpstr>Code Execution (2)</vt:lpstr>
      <vt:lpstr>Code Execution (3)</vt:lpstr>
      <vt:lpstr>Code Execution (5)</vt:lpstr>
      <vt:lpstr>Code Execution (5)</vt:lpstr>
      <vt:lpstr>DataFrames</vt:lpstr>
      <vt:lpstr>Sample Architecture</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Ritika Gunnar</dc:creator>
  <cp:lastModifiedBy>Withers</cp:lastModifiedBy>
  <cp:revision>405</cp:revision>
  <dcterms:created xsi:type="dcterms:W3CDTF">2017-01-10T16:27:31Z</dcterms:created>
  <dcterms:modified xsi:type="dcterms:W3CDTF">2017-11-16T19:20:33Z</dcterms:modified>
</cp:coreProperties>
</file>